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82" r:id="rId5"/>
  </p:sldMasterIdLst>
  <p:notesMasterIdLst>
    <p:notesMasterId r:id="rId26"/>
  </p:notesMasterIdLst>
  <p:handoutMasterIdLst>
    <p:handoutMasterId r:id="rId27"/>
  </p:handoutMasterIdLst>
  <p:sldIdLst>
    <p:sldId id="354" r:id="rId6"/>
    <p:sldId id="355" r:id="rId7"/>
    <p:sldId id="357" r:id="rId8"/>
    <p:sldId id="358" r:id="rId9"/>
    <p:sldId id="359" r:id="rId10"/>
    <p:sldId id="361" r:id="rId11"/>
    <p:sldId id="356" r:id="rId12"/>
    <p:sldId id="360" r:id="rId13"/>
    <p:sldId id="389" r:id="rId14"/>
    <p:sldId id="401" r:id="rId15"/>
    <p:sldId id="257" r:id="rId16"/>
    <p:sldId id="258" r:id="rId17"/>
    <p:sldId id="260" r:id="rId18"/>
    <p:sldId id="259" r:id="rId19"/>
    <p:sldId id="261" r:id="rId20"/>
    <p:sldId id="262" r:id="rId21"/>
    <p:sldId id="263" r:id="rId22"/>
    <p:sldId id="264" r:id="rId23"/>
    <p:sldId id="265" r:id="rId24"/>
    <p:sldId id="35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B745"/>
    <a:srgbClr val="174194"/>
    <a:srgbClr val="00A4EF"/>
    <a:srgbClr val="024EA2"/>
    <a:srgbClr val="164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9" autoAdjust="0"/>
    <p:restoredTop sz="84939" autoAdjust="0"/>
  </p:normalViewPr>
  <p:slideViewPr>
    <p:cSldViewPr snapToGrid="0" snapToObjects="1">
      <p:cViewPr varScale="1">
        <p:scale>
          <a:sx n="53" d="100"/>
          <a:sy n="53" d="100"/>
        </p:scale>
        <p:origin x="922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48" d="100"/>
          <a:sy n="48" d="100"/>
        </p:scale>
        <p:origin x="2688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3A64EC-61F1-4521-801C-58A863969DBF}" type="doc">
      <dgm:prSet loTypeId="urn:microsoft.com/office/officeart/2005/8/layout/chevron1" loCatId="process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hu-HU"/>
        </a:p>
      </dgm:t>
    </dgm:pt>
    <dgm:pt modelId="{6F2BC63A-CDB7-4FD7-B1C7-9DAAEF2D2FBF}">
      <dgm:prSet phldrT="[Szöveg]" custT="1"/>
      <dgm:spPr/>
      <dgm:t>
        <a:bodyPr/>
        <a:lstStyle/>
        <a:p>
          <a:r>
            <a:rPr lang="hu-HU" sz="1200" dirty="0"/>
            <a:t>Adatok beszerzése (</a:t>
          </a:r>
          <a:r>
            <a:rPr lang="hu-HU" sz="1200" dirty="0" err="1"/>
            <a:t>IoT</a:t>
          </a:r>
          <a:r>
            <a:rPr lang="hu-HU" sz="1200" dirty="0"/>
            <a:t>, adatbázis, </a:t>
          </a:r>
          <a:r>
            <a:rPr lang="hu-HU" sz="1200" dirty="0" err="1"/>
            <a:t>stb</a:t>
          </a:r>
          <a:r>
            <a:rPr lang="hu-HU" sz="1200" dirty="0"/>
            <a:t>)</a:t>
          </a:r>
        </a:p>
      </dgm:t>
    </dgm:pt>
    <dgm:pt modelId="{CA0177F5-D6B0-4ED5-B80F-463C818E8146}" type="parTrans" cxnId="{BFC0A2C3-4DB3-4CFA-9DE1-701A7A14D07B}">
      <dgm:prSet/>
      <dgm:spPr/>
      <dgm:t>
        <a:bodyPr/>
        <a:lstStyle/>
        <a:p>
          <a:endParaRPr lang="hu-HU" sz="2000"/>
        </a:p>
      </dgm:t>
    </dgm:pt>
    <dgm:pt modelId="{9FB75851-1207-4D9F-971D-BA091A838F02}" type="sibTrans" cxnId="{BFC0A2C3-4DB3-4CFA-9DE1-701A7A14D07B}">
      <dgm:prSet/>
      <dgm:spPr/>
      <dgm:t>
        <a:bodyPr/>
        <a:lstStyle/>
        <a:p>
          <a:endParaRPr lang="hu-HU" sz="2000"/>
        </a:p>
      </dgm:t>
    </dgm:pt>
    <dgm:pt modelId="{F37A0F51-8834-4672-A718-6F543B817120}">
      <dgm:prSet phldrT="[Szöveg]" custT="1"/>
      <dgm:spPr/>
      <dgm:t>
        <a:bodyPr/>
        <a:lstStyle/>
        <a:p>
          <a:r>
            <a:rPr lang="hu-HU" sz="1200" dirty="0"/>
            <a:t>Leírók kiválasztása (</a:t>
          </a:r>
          <a:r>
            <a:rPr lang="hu-HU" sz="1200" dirty="0" err="1"/>
            <a:t>feature</a:t>
          </a:r>
          <a:r>
            <a:rPr lang="hu-HU" sz="1200" dirty="0"/>
            <a:t> </a:t>
          </a:r>
          <a:r>
            <a:rPr lang="hu-HU" sz="1200" dirty="0" err="1"/>
            <a:t>selection</a:t>
          </a:r>
          <a:r>
            <a:rPr lang="hu-HU" sz="1200" dirty="0"/>
            <a:t>)</a:t>
          </a:r>
        </a:p>
      </dgm:t>
    </dgm:pt>
    <dgm:pt modelId="{4FFF2245-44F3-4D12-96A0-6BF2DC9596BC}" type="parTrans" cxnId="{B775E579-EEE9-4687-8C3B-8950B914FBE8}">
      <dgm:prSet/>
      <dgm:spPr/>
      <dgm:t>
        <a:bodyPr/>
        <a:lstStyle/>
        <a:p>
          <a:endParaRPr lang="hu-HU" sz="2000"/>
        </a:p>
      </dgm:t>
    </dgm:pt>
    <dgm:pt modelId="{7121F317-3CB0-406E-9920-88AE80809A73}" type="sibTrans" cxnId="{B775E579-EEE9-4687-8C3B-8950B914FBE8}">
      <dgm:prSet/>
      <dgm:spPr/>
      <dgm:t>
        <a:bodyPr/>
        <a:lstStyle/>
        <a:p>
          <a:endParaRPr lang="hu-HU" sz="2000"/>
        </a:p>
      </dgm:t>
    </dgm:pt>
    <dgm:pt modelId="{1A86C226-1DCD-4EF2-93DB-1E3007476ECA}">
      <dgm:prSet phldrT="[Szöveg]" custT="1"/>
      <dgm:spPr/>
      <dgm:t>
        <a:bodyPr/>
        <a:lstStyle/>
        <a:p>
          <a:r>
            <a:rPr lang="hu-HU" sz="1200" dirty="0"/>
            <a:t>Algoritmus kiválasztása</a:t>
          </a:r>
        </a:p>
      </dgm:t>
    </dgm:pt>
    <dgm:pt modelId="{B265F2F8-24B4-46B7-ADFD-29894E67AF3F}" type="parTrans" cxnId="{5BC6701C-B5F3-4044-A35F-2236816A65E4}">
      <dgm:prSet/>
      <dgm:spPr/>
      <dgm:t>
        <a:bodyPr/>
        <a:lstStyle/>
        <a:p>
          <a:endParaRPr lang="hu-HU" sz="2000"/>
        </a:p>
      </dgm:t>
    </dgm:pt>
    <dgm:pt modelId="{EA70D745-1D30-49AC-B3C6-98A50161160D}" type="sibTrans" cxnId="{5BC6701C-B5F3-4044-A35F-2236816A65E4}">
      <dgm:prSet/>
      <dgm:spPr/>
      <dgm:t>
        <a:bodyPr/>
        <a:lstStyle/>
        <a:p>
          <a:endParaRPr lang="hu-HU" sz="2000"/>
        </a:p>
      </dgm:t>
    </dgm:pt>
    <dgm:pt modelId="{775C162A-A6A7-46EE-86E3-BC868650E25F}">
      <dgm:prSet phldrT="[Szöveg]" custT="1"/>
      <dgm:spPr/>
      <dgm:t>
        <a:bodyPr/>
        <a:lstStyle/>
        <a:p>
          <a:r>
            <a:rPr lang="hu-HU" sz="1200" dirty="0"/>
            <a:t>Adatok előfeldolgozása: átalakítás, adattisztítás</a:t>
          </a:r>
        </a:p>
      </dgm:t>
    </dgm:pt>
    <dgm:pt modelId="{BA99989B-A07C-4752-928C-81BBC7EC3823}" type="parTrans" cxnId="{0A213A7A-5F8C-4E21-B41D-1A44D74D35BA}">
      <dgm:prSet/>
      <dgm:spPr/>
      <dgm:t>
        <a:bodyPr/>
        <a:lstStyle/>
        <a:p>
          <a:endParaRPr lang="hu-HU" sz="2000"/>
        </a:p>
      </dgm:t>
    </dgm:pt>
    <dgm:pt modelId="{91F77E17-DAEB-49EA-BBC6-FA6095A382FB}" type="sibTrans" cxnId="{0A213A7A-5F8C-4E21-B41D-1A44D74D35BA}">
      <dgm:prSet/>
      <dgm:spPr/>
      <dgm:t>
        <a:bodyPr/>
        <a:lstStyle/>
        <a:p>
          <a:endParaRPr lang="hu-HU" sz="2000"/>
        </a:p>
      </dgm:t>
    </dgm:pt>
    <dgm:pt modelId="{AD23262E-1F0F-44BD-A1E3-2AE331FBF974}">
      <dgm:prSet phldrT="[Szöveg]" custT="1"/>
      <dgm:spPr/>
      <dgm:t>
        <a:bodyPr/>
        <a:lstStyle/>
        <a:p>
          <a:r>
            <a:rPr lang="hu-HU" sz="1200" dirty="0"/>
            <a:t>Gépi tanulás modell építése</a:t>
          </a:r>
        </a:p>
      </dgm:t>
    </dgm:pt>
    <dgm:pt modelId="{D6556BE5-B21E-42F8-8A27-5B7921A3B1FC}" type="parTrans" cxnId="{ECB7982C-398A-4CD2-843B-C11114D06D13}">
      <dgm:prSet/>
      <dgm:spPr/>
      <dgm:t>
        <a:bodyPr/>
        <a:lstStyle/>
        <a:p>
          <a:endParaRPr lang="hu-HU" sz="2000"/>
        </a:p>
      </dgm:t>
    </dgm:pt>
    <dgm:pt modelId="{35F6991A-28E6-4BC0-AF80-F12D5C8A8441}" type="sibTrans" cxnId="{ECB7982C-398A-4CD2-843B-C11114D06D13}">
      <dgm:prSet/>
      <dgm:spPr/>
      <dgm:t>
        <a:bodyPr/>
        <a:lstStyle/>
        <a:p>
          <a:endParaRPr lang="hu-HU" sz="2000"/>
        </a:p>
      </dgm:t>
    </dgm:pt>
    <dgm:pt modelId="{41570100-DF89-439C-94E8-AB29AD2F4BE6}">
      <dgm:prSet phldrT="[Szöveg]" custT="1"/>
      <dgm:spPr/>
      <dgm:t>
        <a:bodyPr/>
        <a:lstStyle/>
        <a:p>
          <a:r>
            <a:rPr lang="hu-HU" sz="1200" dirty="0"/>
            <a:t>Modell futtatása: </a:t>
          </a:r>
          <a:r>
            <a:rPr lang="hu-HU" sz="1200" dirty="0" err="1"/>
            <a:t>predikció</a:t>
          </a:r>
          <a:endParaRPr lang="hu-HU" sz="1200" dirty="0"/>
        </a:p>
      </dgm:t>
    </dgm:pt>
    <dgm:pt modelId="{C1195740-6C4E-40C1-8F8B-EC9AE8CF6814}" type="parTrans" cxnId="{19423C6E-DCA3-4E2D-8FD9-B1FB47FA1844}">
      <dgm:prSet/>
      <dgm:spPr/>
      <dgm:t>
        <a:bodyPr/>
        <a:lstStyle/>
        <a:p>
          <a:endParaRPr lang="hu-HU" sz="2000"/>
        </a:p>
      </dgm:t>
    </dgm:pt>
    <dgm:pt modelId="{99EC96BA-51F5-46BB-892E-6BF9F8815BEF}" type="sibTrans" cxnId="{19423C6E-DCA3-4E2D-8FD9-B1FB47FA1844}">
      <dgm:prSet/>
      <dgm:spPr/>
      <dgm:t>
        <a:bodyPr/>
        <a:lstStyle/>
        <a:p>
          <a:endParaRPr lang="hu-HU" sz="2000"/>
        </a:p>
      </dgm:t>
    </dgm:pt>
    <dgm:pt modelId="{FCAEF870-2950-4C2A-8E95-7B75DA8C36A4}">
      <dgm:prSet phldrT="[Szöveg]" custT="1"/>
      <dgm:spPr/>
      <dgm:t>
        <a:bodyPr/>
        <a:lstStyle/>
        <a:p>
          <a:r>
            <a:rPr lang="hu-HU" sz="1200" dirty="0"/>
            <a:t>Eredmény értékelése</a:t>
          </a:r>
        </a:p>
      </dgm:t>
    </dgm:pt>
    <dgm:pt modelId="{FAE54792-DA15-4BFC-AA19-FC574CE05720}" type="parTrans" cxnId="{6A66D07A-C9F8-470D-BCD5-59C85690353B}">
      <dgm:prSet/>
      <dgm:spPr/>
      <dgm:t>
        <a:bodyPr/>
        <a:lstStyle/>
        <a:p>
          <a:endParaRPr lang="hu-HU" sz="2000"/>
        </a:p>
      </dgm:t>
    </dgm:pt>
    <dgm:pt modelId="{37190682-E5C8-4827-8832-B2F42FC90E74}" type="sibTrans" cxnId="{6A66D07A-C9F8-470D-BCD5-59C85690353B}">
      <dgm:prSet/>
      <dgm:spPr/>
      <dgm:t>
        <a:bodyPr/>
        <a:lstStyle/>
        <a:p>
          <a:endParaRPr lang="hu-HU" sz="2000"/>
        </a:p>
      </dgm:t>
    </dgm:pt>
    <dgm:pt modelId="{45FD9A11-05A7-44F8-BFFE-F7218A4C5B10}">
      <dgm:prSet phldrT="[Szöveg]" custT="1"/>
      <dgm:spPr/>
      <dgm:t>
        <a:bodyPr/>
        <a:lstStyle/>
        <a:p>
          <a:r>
            <a:rPr lang="hu-HU" sz="1200" dirty="0" err="1"/>
            <a:t>Evaluate</a:t>
          </a:r>
          <a:endParaRPr lang="hu-HU" sz="1200" dirty="0"/>
        </a:p>
      </dgm:t>
    </dgm:pt>
    <dgm:pt modelId="{81844AAF-1A78-46E9-BF2B-52C01F5346DE}" type="parTrans" cxnId="{364B1635-5DA7-44C0-BB10-2FCF3A8B2AB3}">
      <dgm:prSet/>
      <dgm:spPr/>
      <dgm:t>
        <a:bodyPr/>
        <a:lstStyle/>
        <a:p>
          <a:endParaRPr lang="hu-HU" sz="2000"/>
        </a:p>
      </dgm:t>
    </dgm:pt>
    <dgm:pt modelId="{A6757A11-7D16-42CD-ABA1-D11FD9B2D792}" type="sibTrans" cxnId="{364B1635-5DA7-44C0-BB10-2FCF3A8B2AB3}">
      <dgm:prSet/>
      <dgm:spPr/>
      <dgm:t>
        <a:bodyPr/>
        <a:lstStyle/>
        <a:p>
          <a:endParaRPr lang="hu-HU" sz="2000"/>
        </a:p>
      </dgm:t>
    </dgm:pt>
    <dgm:pt modelId="{14F1E616-358E-4938-8D9C-A18A02004943}" type="pres">
      <dgm:prSet presAssocID="{363A64EC-61F1-4521-801C-58A863969DBF}" presName="Name0" presStyleCnt="0">
        <dgm:presLayoutVars>
          <dgm:dir/>
          <dgm:animLvl val="lvl"/>
          <dgm:resizeHandles val="exact"/>
        </dgm:presLayoutVars>
      </dgm:prSet>
      <dgm:spPr/>
    </dgm:pt>
    <dgm:pt modelId="{D228C8F3-3935-4326-AED2-92134465747F}" type="pres">
      <dgm:prSet presAssocID="{6F2BC63A-CDB7-4FD7-B1C7-9DAAEF2D2FBF}" presName="parTxOnly" presStyleLbl="node1" presStyleIdx="0" presStyleCnt="8">
        <dgm:presLayoutVars>
          <dgm:chMax val="0"/>
          <dgm:chPref val="0"/>
          <dgm:bulletEnabled val="1"/>
        </dgm:presLayoutVars>
      </dgm:prSet>
      <dgm:spPr/>
    </dgm:pt>
    <dgm:pt modelId="{910ACC58-FCDD-4902-A364-80AF4A53BD9D}" type="pres">
      <dgm:prSet presAssocID="{9FB75851-1207-4D9F-971D-BA091A838F02}" presName="parTxOnlySpace" presStyleCnt="0"/>
      <dgm:spPr/>
    </dgm:pt>
    <dgm:pt modelId="{8E349F91-F280-4A37-B88C-8D4EE9B4E0D4}" type="pres">
      <dgm:prSet presAssocID="{775C162A-A6A7-46EE-86E3-BC868650E25F}" presName="parTxOnly" presStyleLbl="node1" presStyleIdx="1" presStyleCnt="8">
        <dgm:presLayoutVars>
          <dgm:chMax val="0"/>
          <dgm:chPref val="0"/>
          <dgm:bulletEnabled val="1"/>
        </dgm:presLayoutVars>
      </dgm:prSet>
      <dgm:spPr/>
    </dgm:pt>
    <dgm:pt modelId="{F279CFC3-5153-4512-9A18-0AF40F07BFFB}" type="pres">
      <dgm:prSet presAssocID="{91F77E17-DAEB-49EA-BBC6-FA6095A382FB}" presName="parTxOnlySpace" presStyleCnt="0"/>
      <dgm:spPr/>
    </dgm:pt>
    <dgm:pt modelId="{C7112F16-87DF-482D-B64C-F90EB98E4FB4}" type="pres">
      <dgm:prSet presAssocID="{F37A0F51-8834-4672-A718-6F543B817120}" presName="parTxOnly" presStyleLbl="node1" presStyleIdx="2" presStyleCnt="8">
        <dgm:presLayoutVars>
          <dgm:chMax val="0"/>
          <dgm:chPref val="0"/>
          <dgm:bulletEnabled val="1"/>
        </dgm:presLayoutVars>
      </dgm:prSet>
      <dgm:spPr/>
    </dgm:pt>
    <dgm:pt modelId="{09384382-29F5-43CF-A2C2-298A724D0D65}" type="pres">
      <dgm:prSet presAssocID="{7121F317-3CB0-406E-9920-88AE80809A73}" presName="parTxOnlySpace" presStyleCnt="0"/>
      <dgm:spPr/>
    </dgm:pt>
    <dgm:pt modelId="{1F18B522-0903-4E7E-BDD5-62FFEEEBD7B6}" type="pres">
      <dgm:prSet presAssocID="{1A86C226-1DCD-4EF2-93DB-1E3007476ECA}" presName="parTxOnly" presStyleLbl="node1" presStyleIdx="3" presStyleCnt="8">
        <dgm:presLayoutVars>
          <dgm:chMax val="0"/>
          <dgm:chPref val="0"/>
          <dgm:bulletEnabled val="1"/>
        </dgm:presLayoutVars>
      </dgm:prSet>
      <dgm:spPr/>
    </dgm:pt>
    <dgm:pt modelId="{7DF0B93C-3B5D-4529-A724-DE8D3F14EEF6}" type="pres">
      <dgm:prSet presAssocID="{EA70D745-1D30-49AC-B3C6-98A50161160D}" presName="parTxOnlySpace" presStyleCnt="0"/>
      <dgm:spPr/>
    </dgm:pt>
    <dgm:pt modelId="{594588D6-1AEA-4F68-86FA-D0675C35CAF6}" type="pres">
      <dgm:prSet presAssocID="{AD23262E-1F0F-44BD-A1E3-2AE331FBF974}" presName="parTxOnly" presStyleLbl="node1" presStyleIdx="4" presStyleCnt="8">
        <dgm:presLayoutVars>
          <dgm:chMax val="0"/>
          <dgm:chPref val="0"/>
          <dgm:bulletEnabled val="1"/>
        </dgm:presLayoutVars>
      </dgm:prSet>
      <dgm:spPr/>
    </dgm:pt>
    <dgm:pt modelId="{EF39548D-15DB-4F1D-BE7D-5405BA311D95}" type="pres">
      <dgm:prSet presAssocID="{35F6991A-28E6-4BC0-AF80-F12D5C8A8441}" presName="parTxOnlySpace" presStyleCnt="0"/>
      <dgm:spPr/>
    </dgm:pt>
    <dgm:pt modelId="{DB4E72B8-1BA7-428F-A2A4-64462886D9A3}" type="pres">
      <dgm:prSet presAssocID="{41570100-DF89-439C-94E8-AB29AD2F4BE6}" presName="parTxOnly" presStyleLbl="node1" presStyleIdx="5" presStyleCnt="8">
        <dgm:presLayoutVars>
          <dgm:chMax val="0"/>
          <dgm:chPref val="0"/>
          <dgm:bulletEnabled val="1"/>
        </dgm:presLayoutVars>
      </dgm:prSet>
      <dgm:spPr/>
    </dgm:pt>
    <dgm:pt modelId="{C6241D42-4764-4E8E-AAD9-08EA3E776981}" type="pres">
      <dgm:prSet presAssocID="{99EC96BA-51F5-46BB-892E-6BF9F8815BEF}" presName="parTxOnlySpace" presStyleCnt="0"/>
      <dgm:spPr/>
    </dgm:pt>
    <dgm:pt modelId="{8980AD09-F1D9-4E5C-BBFB-13553EBC4177}" type="pres">
      <dgm:prSet presAssocID="{FCAEF870-2950-4C2A-8E95-7B75DA8C36A4}" presName="parTxOnly" presStyleLbl="node1" presStyleIdx="6" presStyleCnt="8">
        <dgm:presLayoutVars>
          <dgm:chMax val="0"/>
          <dgm:chPref val="0"/>
          <dgm:bulletEnabled val="1"/>
        </dgm:presLayoutVars>
      </dgm:prSet>
      <dgm:spPr/>
    </dgm:pt>
    <dgm:pt modelId="{99386FEE-A110-41CB-886D-7E2C1CC3846E}" type="pres">
      <dgm:prSet presAssocID="{37190682-E5C8-4827-8832-B2F42FC90E74}" presName="parTxOnlySpace" presStyleCnt="0"/>
      <dgm:spPr/>
    </dgm:pt>
    <dgm:pt modelId="{D26B9069-3B79-4B2D-970D-D06A824C443D}" type="pres">
      <dgm:prSet presAssocID="{45FD9A11-05A7-44F8-BFFE-F7218A4C5B10}" presName="parTxOnly" presStyleLbl="node1" presStyleIdx="7" presStyleCnt="8">
        <dgm:presLayoutVars>
          <dgm:chMax val="0"/>
          <dgm:chPref val="0"/>
          <dgm:bulletEnabled val="1"/>
        </dgm:presLayoutVars>
      </dgm:prSet>
      <dgm:spPr/>
    </dgm:pt>
  </dgm:ptLst>
  <dgm:cxnLst>
    <dgm:cxn modelId="{5BC6701C-B5F3-4044-A35F-2236816A65E4}" srcId="{363A64EC-61F1-4521-801C-58A863969DBF}" destId="{1A86C226-1DCD-4EF2-93DB-1E3007476ECA}" srcOrd="3" destOrd="0" parTransId="{B265F2F8-24B4-46B7-ADFD-29894E67AF3F}" sibTransId="{EA70D745-1D30-49AC-B3C6-98A50161160D}"/>
    <dgm:cxn modelId="{ECB7982C-398A-4CD2-843B-C11114D06D13}" srcId="{363A64EC-61F1-4521-801C-58A863969DBF}" destId="{AD23262E-1F0F-44BD-A1E3-2AE331FBF974}" srcOrd="4" destOrd="0" parTransId="{D6556BE5-B21E-42F8-8A27-5B7921A3B1FC}" sibTransId="{35F6991A-28E6-4BC0-AF80-F12D5C8A8441}"/>
    <dgm:cxn modelId="{DAA7CA2C-A74F-4B85-B6D9-30CFC7FB7DF6}" type="presOf" srcId="{775C162A-A6A7-46EE-86E3-BC868650E25F}" destId="{8E349F91-F280-4A37-B88C-8D4EE9B4E0D4}" srcOrd="0" destOrd="0" presId="urn:microsoft.com/office/officeart/2005/8/layout/chevron1"/>
    <dgm:cxn modelId="{E3A1E32F-2B83-408E-B875-079D628F638C}" type="presOf" srcId="{F37A0F51-8834-4672-A718-6F543B817120}" destId="{C7112F16-87DF-482D-B64C-F90EB98E4FB4}" srcOrd="0" destOrd="0" presId="urn:microsoft.com/office/officeart/2005/8/layout/chevron1"/>
    <dgm:cxn modelId="{234E8D31-8367-4E8E-B286-2DA51FD7D0FD}" type="presOf" srcId="{45FD9A11-05A7-44F8-BFFE-F7218A4C5B10}" destId="{D26B9069-3B79-4B2D-970D-D06A824C443D}" srcOrd="0" destOrd="0" presId="urn:microsoft.com/office/officeart/2005/8/layout/chevron1"/>
    <dgm:cxn modelId="{364B1635-5DA7-44C0-BB10-2FCF3A8B2AB3}" srcId="{363A64EC-61F1-4521-801C-58A863969DBF}" destId="{45FD9A11-05A7-44F8-BFFE-F7218A4C5B10}" srcOrd="7" destOrd="0" parTransId="{81844AAF-1A78-46E9-BF2B-52C01F5346DE}" sibTransId="{A6757A11-7D16-42CD-ABA1-D11FD9B2D792}"/>
    <dgm:cxn modelId="{5117E237-F781-43C7-B5CB-E83D1CAE7C37}" type="presOf" srcId="{AD23262E-1F0F-44BD-A1E3-2AE331FBF974}" destId="{594588D6-1AEA-4F68-86FA-D0675C35CAF6}" srcOrd="0" destOrd="0" presId="urn:microsoft.com/office/officeart/2005/8/layout/chevron1"/>
    <dgm:cxn modelId="{84952344-F80C-424C-A323-6806294F2579}" type="presOf" srcId="{1A86C226-1DCD-4EF2-93DB-1E3007476ECA}" destId="{1F18B522-0903-4E7E-BDD5-62FFEEEBD7B6}" srcOrd="0" destOrd="0" presId="urn:microsoft.com/office/officeart/2005/8/layout/chevron1"/>
    <dgm:cxn modelId="{19423C6E-DCA3-4E2D-8FD9-B1FB47FA1844}" srcId="{363A64EC-61F1-4521-801C-58A863969DBF}" destId="{41570100-DF89-439C-94E8-AB29AD2F4BE6}" srcOrd="5" destOrd="0" parTransId="{C1195740-6C4E-40C1-8F8B-EC9AE8CF6814}" sibTransId="{99EC96BA-51F5-46BB-892E-6BF9F8815BEF}"/>
    <dgm:cxn modelId="{B775E579-EEE9-4687-8C3B-8950B914FBE8}" srcId="{363A64EC-61F1-4521-801C-58A863969DBF}" destId="{F37A0F51-8834-4672-A718-6F543B817120}" srcOrd="2" destOrd="0" parTransId="{4FFF2245-44F3-4D12-96A0-6BF2DC9596BC}" sibTransId="{7121F317-3CB0-406E-9920-88AE80809A73}"/>
    <dgm:cxn modelId="{0A213A7A-5F8C-4E21-B41D-1A44D74D35BA}" srcId="{363A64EC-61F1-4521-801C-58A863969DBF}" destId="{775C162A-A6A7-46EE-86E3-BC868650E25F}" srcOrd="1" destOrd="0" parTransId="{BA99989B-A07C-4752-928C-81BBC7EC3823}" sibTransId="{91F77E17-DAEB-49EA-BBC6-FA6095A382FB}"/>
    <dgm:cxn modelId="{6A66D07A-C9F8-470D-BCD5-59C85690353B}" srcId="{363A64EC-61F1-4521-801C-58A863969DBF}" destId="{FCAEF870-2950-4C2A-8E95-7B75DA8C36A4}" srcOrd="6" destOrd="0" parTransId="{FAE54792-DA15-4BFC-AA19-FC574CE05720}" sibTransId="{37190682-E5C8-4827-8832-B2F42FC90E74}"/>
    <dgm:cxn modelId="{7EDB927C-6474-4D67-9D75-B1392F607370}" type="presOf" srcId="{41570100-DF89-439C-94E8-AB29AD2F4BE6}" destId="{DB4E72B8-1BA7-428F-A2A4-64462886D9A3}" srcOrd="0" destOrd="0" presId="urn:microsoft.com/office/officeart/2005/8/layout/chevron1"/>
    <dgm:cxn modelId="{CFE74085-4202-4D57-ABAC-3ADBCD37B714}" type="presOf" srcId="{363A64EC-61F1-4521-801C-58A863969DBF}" destId="{14F1E616-358E-4938-8D9C-A18A02004943}" srcOrd="0" destOrd="0" presId="urn:microsoft.com/office/officeart/2005/8/layout/chevron1"/>
    <dgm:cxn modelId="{E0910D8A-3C2C-4B6C-B9F7-C8E0CDCD882C}" type="presOf" srcId="{FCAEF870-2950-4C2A-8E95-7B75DA8C36A4}" destId="{8980AD09-F1D9-4E5C-BBFB-13553EBC4177}" srcOrd="0" destOrd="0" presId="urn:microsoft.com/office/officeart/2005/8/layout/chevron1"/>
    <dgm:cxn modelId="{8A1FB08E-8ED6-4972-B6F2-2FD3E0945B14}" type="presOf" srcId="{6F2BC63A-CDB7-4FD7-B1C7-9DAAEF2D2FBF}" destId="{D228C8F3-3935-4326-AED2-92134465747F}" srcOrd="0" destOrd="0" presId="urn:microsoft.com/office/officeart/2005/8/layout/chevron1"/>
    <dgm:cxn modelId="{BFC0A2C3-4DB3-4CFA-9DE1-701A7A14D07B}" srcId="{363A64EC-61F1-4521-801C-58A863969DBF}" destId="{6F2BC63A-CDB7-4FD7-B1C7-9DAAEF2D2FBF}" srcOrd="0" destOrd="0" parTransId="{CA0177F5-D6B0-4ED5-B80F-463C818E8146}" sibTransId="{9FB75851-1207-4D9F-971D-BA091A838F02}"/>
    <dgm:cxn modelId="{5034B635-2A76-4DDB-93CF-41C1041C50E0}" type="presParOf" srcId="{14F1E616-358E-4938-8D9C-A18A02004943}" destId="{D228C8F3-3935-4326-AED2-92134465747F}" srcOrd="0" destOrd="0" presId="urn:microsoft.com/office/officeart/2005/8/layout/chevron1"/>
    <dgm:cxn modelId="{14BD3231-9DA2-42B9-9936-580DD2909621}" type="presParOf" srcId="{14F1E616-358E-4938-8D9C-A18A02004943}" destId="{910ACC58-FCDD-4902-A364-80AF4A53BD9D}" srcOrd="1" destOrd="0" presId="urn:microsoft.com/office/officeart/2005/8/layout/chevron1"/>
    <dgm:cxn modelId="{242C8607-6F2F-49AE-B6CC-CC5392B4FD2A}" type="presParOf" srcId="{14F1E616-358E-4938-8D9C-A18A02004943}" destId="{8E349F91-F280-4A37-B88C-8D4EE9B4E0D4}" srcOrd="2" destOrd="0" presId="urn:microsoft.com/office/officeart/2005/8/layout/chevron1"/>
    <dgm:cxn modelId="{F13B6E34-7523-46C6-A64D-3B3B9B85009C}" type="presParOf" srcId="{14F1E616-358E-4938-8D9C-A18A02004943}" destId="{F279CFC3-5153-4512-9A18-0AF40F07BFFB}" srcOrd="3" destOrd="0" presId="urn:microsoft.com/office/officeart/2005/8/layout/chevron1"/>
    <dgm:cxn modelId="{B3380EF7-514C-4C33-8D99-41B646EF937E}" type="presParOf" srcId="{14F1E616-358E-4938-8D9C-A18A02004943}" destId="{C7112F16-87DF-482D-B64C-F90EB98E4FB4}" srcOrd="4" destOrd="0" presId="urn:microsoft.com/office/officeart/2005/8/layout/chevron1"/>
    <dgm:cxn modelId="{ACE1B5B4-D405-41E4-AFA1-ED98D4D8093A}" type="presParOf" srcId="{14F1E616-358E-4938-8D9C-A18A02004943}" destId="{09384382-29F5-43CF-A2C2-298A724D0D65}" srcOrd="5" destOrd="0" presId="urn:microsoft.com/office/officeart/2005/8/layout/chevron1"/>
    <dgm:cxn modelId="{8ECC3373-2278-4D7F-9FDE-C2F5FD2C0C7C}" type="presParOf" srcId="{14F1E616-358E-4938-8D9C-A18A02004943}" destId="{1F18B522-0903-4E7E-BDD5-62FFEEEBD7B6}" srcOrd="6" destOrd="0" presId="urn:microsoft.com/office/officeart/2005/8/layout/chevron1"/>
    <dgm:cxn modelId="{2E084964-CF76-4C7F-AA2C-75FD10D0A659}" type="presParOf" srcId="{14F1E616-358E-4938-8D9C-A18A02004943}" destId="{7DF0B93C-3B5D-4529-A724-DE8D3F14EEF6}" srcOrd="7" destOrd="0" presId="urn:microsoft.com/office/officeart/2005/8/layout/chevron1"/>
    <dgm:cxn modelId="{414704DA-1A46-4ECB-AB5A-D871890DE862}" type="presParOf" srcId="{14F1E616-358E-4938-8D9C-A18A02004943}" destId="{594588D6-1AEA-4F68-86FA-D0675C35CAF6}" srcOrd="8" destOrd="0" presId="urn:microsoft.com/office/officeart/2005/8/layout/chevron1"/>
    <dgm:cxn modelId="{F9399606-4A9F-45D8-AD5A-5A7864DA5C5B}" type="presParOf" srcId="{14F1E616-358E-4938-8D9C-A18A02004943}" destId="{EF39548D-15DB-4F1D-BE7D-5405BA311D95}" srcOrd="9" destOrd="0" presId="urn:microsoft.com/office/officeart/2005/8/layout/chevron1"/>
    <dgm:cxn modelId="{5A02664D-7E1F-40BD-8C63-037DD3A1DD7E}" type="presParOf" srcId="{14F1E616-358E-4938-8D9C-A18A02004943}" destId="{DB4E72B8-1BA7-428F-A2A4-64462886D9A3}" srcOrd="10" destOrd="0" presId="urn:microsoft.com/office/officeart/2005/8/layout/chevron1"/>
    <dgm:cxn modelId="{0BB77B71-8949-439F-A505-80401C4C6D6C}" type="presParOf" srcId="{14F1E616-358E-4938-8D9C-A18A02004943}" destId="{C6241D42-4764-4E8E-AAD9-08EA3E776981}" srcOrd="11" destOrd="0" presId="urn:microsoft.com/office/officeart/2005/8/layout/chevron1"/>
    <dgm:cxn modelId="{E9AE1233-5119-420F-AD1F-200982485FC7}" type="presParOf" srcId="{14F1E616-358E-4938-8D9C-A18A02004943}" destId="{8980AD09-F1D9-4E5C-BBFB-13553EBC4177}" srcOrd="12" destOrd="0" presId="urn:microsoft.com/office/officeart/2005/8/layout/chevron1"/>
    <dgm:cxn modelId="{608D7038-FC2F-49B9-98E6-84C5BEEE7BAE}" type="presParOf" srcId="{14F1E616-358E-4938-8D9C-A18A02004943}" destId="{99386FEE-A110-41CB-886D-7E2C1CC3846E}" srcOrd="13" destOrd="0" presId="urn:microsoft.com/office/officeart/2005/8/layout/chevron1"/>
    <dgm:cxn modelId="{A06B8697-025D-40E8-B16B-DF44919D3850}" type="presParOf" srcId="{14F1E616-358E-4938-8D9C-A18A02004943}" destId="{D26B9069-3B79-4B2D-970D-D06A824C443D}" srcOrd="1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919DEC-73B4-40E4-A116-CFBCFEB9A130}" type="doc">
      <dgm:prSet loTypeId="urn:microsoft.com/office/officeart/2005/8/layout/venn1" loCatId="relationship" qsTypeId="urn:microsoft.com/office/officeart/2005/8/quickstyle/simple1" qsCatId="simple" csTypeId="urn:microsoft.com/office/officeart/2005/8/colors/colorful1" csCatId="colorful" phldr="1"/>
      <dgm:spPr/>
    </dgm:pt>
    <dgm:pt modelId="{CA690E43-5B7D-4D2C-B0F7-738600F256E6}">
      <dgm:prSet phldrT="[Szöveg]" custT="1"/>
      <dgm:spPr>
        <a:solidFill>
          <a:srgbClr val="174194">
            <a:alpha val="50000"/>
          </a:srgbClr>
        </a:solidFill>
      </dgm:spPr>
      <dgm:t>
        <a:bodyPr/>
        <a:lstStyle/>
        <a:p>
          <a:r>
            <a:rPr lang="hu-HU" sz="2000" dirty="0"/>
            <a:t>Domain</a:t>
          </a:r>
        </a:p>
      </dgm:t>
    </dgm:pt>
    <dgm:pt modelId="{01851634-29A6-49A5-9A29-23D80D95CA78}" type="parTrans" cxnId="{EA65B3B8-16B8-47C6-B29C-D6DB3FAE824B}">
      <dgm:prSet/>
      <dgm:spPr/>
      <dgm:t>
        <a:bodyPr/>
        <a:lstStyle/>
        <a:p>
          <a:endParaRPr lang="hu-HU"/>
        </a:p>
      </dgm:t>
    </dgm:pt>
    <dgm:pt modelId="{4A8F6E8B-2F1A-4A3C-A19D-C9481EB165F4}" type="sibTrans" cxnId="{EA65B3B8-16B8-47C6-B29C-D6DB3FAE824B}">
      <dgm:prSet/>
      <dgm:spPr/>
      <dgm:t>
        <a:bodyPr/>
        <a:lstStyle/>
        <a:p>
          <a:endParaRPr lang="hu-HU"/>
        </a:p>
      </dgm:t>
    </dgm:pt>
    <dgm:pt modelId="{4720EEDA-16CA-4EFB-B9EE-BBB3ED16C47C}">
      <dgm:prSet phldrT="[Szöveg]" custT="1"/>
      <dgm:spPr>
        <a:solidFill>
          <a:srgbClr val="6BB745">
            <a:alpha val="50000"/>
          </a:srgbClr>
        </a:solidFill>
      </dgm:spPr>
      <dgm:t>
        <a:bodyPr/>
        <a:lstStyle/>
        <a:p>
          <a:r>
            <a:rPr lang="hu-HU" sz="2000" dirty="0"/>
            <a:t>IT</a:t>
          </a:r>
        </a:p>
      </dgm:t>
    </dgm:pt>
    <dgm:pt modelId="{97486D6E-50D5-4A5B-81AF-7916AB533751}" type="parTrans" cxnId="{5B7C9A11-B102-44F8-8339-00820776EEDD}">
      <dgm:prSet/>
      <dgm:spPr/>
      <dgm:t>
        <a:bodyPr/>
        <a:lstStyle/>
        <a:p>
          <a:endParaRPr lang="hu-HU"/>
        </a:p>
      </dgm:t>
    </dgm:pt>
    <dgm:pt modelId="{DE2CC26C-FEC8-42F4-A54B-862D464EBE10}" type="sibTrans" cxnId="{5B7C9A11-B102-44F8-8339-00820776EEDD}">
      <dgm:prSet/>
      <dgm:spPr/>
      <dgm:t>
        <a:bodyPr/>
        <a:lstStyle/>
        <a:p>
          <a:endParaRPr lang="hu-HU"/>
        </a:p>
      </dgm:t>
    </dgm:pt>
    <dgm:pt modelId="{77F2DAAB-B89D-4714-A61F-78099D5DCA9A}">
      <dgm:prSet phldrT="[Szöveg]" custT="1"/>
      <dgm:spPr/>
      <dgm:t>
        <a:bodyPr/>
        <a:lstStyle/>
        <a:p>
          <a:r>
            <a:rPr lang="hu-HU" sz="2000" dirty="0" err="1"/>
            <a:t>Matema-tika</a:t>
          </a:r>
          <a:endParaRPr lang="hu-HU" sz="2000" dirty="0"/>
        </a:p>
      </dgm:t>
    </dgm:pt>
    <dgm:pt modelId="{67F4325E-E0E4-4587-B85E-DC9EC8BA82E5}" type="parTrans" cxnId="{8FAA6BA7-2A81-4348-9CF9-CE07C2887640}">
      <dgm:prSet/>
      <dgm:spPr/>
      <dgm:t>
        <a:bodyPr/>
        <a:lstStyle/>
        <a:p>
          <a:endParaRPr lang="hu-HU"/>
        </a:p>
      </dgm:t>
    </dgm:pt>
    <dgm:pt modelId="{C152189C-0BA3-45E4-ADA6-8C9037C934D6}" type="sibTrans" cxnId="{8FAA6BA7-2A81-4348-9CF9-CE07C2887640}">
      <dgm:prSet/>
      <dgm:spPr/>
      <dgm:t>
        <a:bodyPr/>
        <a:lstStyle/>
        <a:p>
          <a:endParaRPr lang="hu-HU"/>
        </a:p>
      </dgm:t>
    </dgm:pt>
    <dgm:pt modelId="{CD131769-FBF9-47DC-BCAC-8CA2A8E83A74}" type="pres">
      <dgm:prSet presAssocID="{7E919DEC-73B4-40E4-A116-CFBCFEB9A130}" presName="compositeShape" presStyleCnt="0">
        <dgm:presLayoutVars>
          <dgm:chMax val="7"/>
          <dgm:dir/>
          <dgm:resizeHandles val="exact"/>
        </dgm:presLayoutVars>
      </dgm:prSet>
      <dgm:spPr/>
    </dgm:pt>
    <dgm:pt modelId="{43100F54-7AF9-4EE6-8030-1DE79C3D75B6}" type="pres">
      <dgm:prSet presAssocID="{CA690E43-5B7D-4D2C-B0F7-738600F256E6}" presName="circ1" presStyleLbl="vennNode1" presStyleIdx="0" presStyleCnt="3" custLinFactNeighborY="-1948"/>
      <dgm:spPr/>
    </dgm:pt>
    <dgm:pt modelId="{19AD3C64-9914-488C-ABF5-0F09B07127DF}" type="pres">
      <dgm:prSet presAssocID="{CA690E43-5B7D-4D2C-B0F7-738600F256E6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6E1C35D5-EEE0-40D5-A3F7-82B52235000E}" type="pres">
      <dgm:prSet presAssocID="{4720EEDA-16CA-4EFB-B9EE-BBB3ED16C47C}" presName="circ2" presStyleLbl="vennNode1" presStyleIdx="1" presStyleCnt="3"/>
      <dgm:spPr/>
    </dgm:pt>
    <dgm:pt modelId="{74C539E7-16B2-4F35-9412-A012440A87D8}" type="pres">
      <dgm:prSet presAssocID="{4720EEDA-16CA-4EFB-B9EE-BBB3ED16C47C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8DF2F295-804F-4229-AB01-A6AE0BEB919D}" type="pres">
      <dgm:prSet presAssocID="{77F2DAAB-B89D-4714-A61F-78099D5DCA9A}" presName="circ3" presStyleLbl="vennNode1" presStyleIdx="2" presStyleCnt="3"/>
      <dgm:spPr/>
    </dgm:pt>
    <dgm:pt modelId="{8CD99DBD-5296-435F-8BB3-54E69EBF9D73}" type="pres">
      <dgm:prSet presAssocID="{77F2DAAB-B89D-4714-A61F-78099D5DCA9A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38DD9B03-97F4-48CF-93E2-84B6723D755F}" type="presOf" srcId="{77F2DAAB-B89D-4714-A61F-78099D5DCA9A}" destId="{8CD99DBD-5296-435F-8BB3-54E69EBF9D73}" srcOrd="1" destOrd="0" presId="urn:microsoft.com/office/officeart/2005/8/layout/venn1"/>
    <dgm:cxn modelId="{5B7C9A11-B102-44F8-8339-00820776EEDD}" srcId="{7E919DEC-73B4-40E4-A116-CFBCFEB9A130}" destId="{4720EEDA-16CA-4EFB-B9EE-BBB3ED16C47C}" srcOrd="1" destOrd="0" parTransId="{97486D6E-50D5-4A5B-81AF-7916AB533751}" sibTransId="{DE2CC26C-FEC8-42F4-A54B-862D464EBE10}"/>
    <dgm:cxn modelId="{AAF61620-7BBF-47E1-B260-7C8368E47F6E}" type="presOf" srcId="{CA690E43-5B7D-4D2C-B0F7-738600F256E6}" destId="{43100F54-7AF9-4EE6-8030-1DE79C3D75B6}" srcOrd="0" destOrd="0" presId="urn:microsoft.com/office/officeart/2005/8/layout/venn1"/>
    <dgm:cxn modelId="{22E14B58-88AF-4FA5-96F0-E57AEF2B35FD}" type="presOf" srcId="{7E919DEC-73B4-40E4-A116-CFBCFEB9A130}" destId="{CD131769-FBF9-47DC-BCAC-8CA2A8E83A74}" srcOrd="0" destOrd="0" presId="urn:microsoft.com/office/officeart/2005/8/layout/venn1"/>
    <dgm:cxn modelId="{8FAA6BA7-2A81-4348-9CF9-CE07C2887640}" srcId="{7E919DEC-73B4-40E4-A116-CFBCFEB9A130}" destId="{77F2DAAB-B89D-4714-A61F-78099D5DCA9A}" srcOrd="2" destOrd="0" parTransId="{67F4325E-E0E4-4587-B85E-DC9EC8BA82E5}" sibTransId="{C152189C-0BA3-45E4-ADA6-8C9037C934D6}"/>
    <dgm:cxn modelId="{780381B0-C082-44A6-A713-829C9CCD7480}" type="presOf" srcId="{77F2DAAB-B89D-4714-A61F-78099D5DCA9A}" destId="{8DF2F295-804F-4229-AB01-A6AE0BEB919D}" srcOrd="0" destOrd="0" presId="urn:microsoft.com/office/officeart/2005/8/layout/venn1"/>
    <dgm:cxn modelId="{E1CF13B2-4B0F-4DCC-B6AE-ED326B34291B}" type="presOf" srcId="{4720EEDA-16CA-4EFB-B9EE-BBB3ED16C47C}" destId="{6E1C35D5-EEE0-40D5-A3F7-82B52235000E}" srcOrd="0" destOrd="0" presId="urn:microsoft.com/office/officeart/2005/8/layout/venn1"/>
    <dgm:cxn modelId="{EA65B3B8-16B8-47C6-B29C-D6DB3FAE824B}" srcId="{7E919DEC-73B4-40E4-A116-CFBCFEB9A130}" destId="{CA690E43-5B7D-4D2C-B0F7-738600F256E6}" srcOrd="0" destOrd="0" parTransId="{01851634-29A6-49A5-9A29-23D80D95CA78}" sibTransId="{4A8F6E8B-2F1A-4A3C-A19D-C9481EB165F4}"/>
    <dgm:cxn modelId="{52A77BD2-DFBF-40F2-B548-26325550838D}" type="presOf" srcId="{CA690E43-5B7D-4D2C-B0F7-738600F256E6}" destId="{19AD3C64-9914-488C-ABF5-0F09B07127DF}" srcOrd="1" destOrd="0" presId="urn:microsoft.com/office/officeart/2005/8/layout/venn1"/>
    <dgm:cxn modelId="{AA60C3F1-D8E2-403D-A3AC-142C4405A274}" type="presOf" srcId="{4720EEDA-16CA-4EFB-B9EE-BBB3ED16C47C}" destId="{74C539E7-16B2-4F35-9412-A012440A87D8}" srcOrd="1" destOrd="0" presId="urn:microsoft.com/office/officeart/2005/8/layout/venn1"/>
    <dgm:cxn modelId="{EE649CB9-9806-4AD4-904D-6995D9F8E83F}" type="presParOf" srcId="{CD131769-FBF9-47DC-BCAC-8CA2A8E83A74}" destId="{43100F54-7AF9-4EE6-8030-1DE79C3D75B6}" srcOrd="0" destOrd="0" presId="urn:microsoft.com/office/officeart/2005/8/layout/venn1"/>
    <dgm:cxn modelId="{6CB0E8BC-C073-40E1-8040-F738B2EB2227}" type="presParOf" srcId="{CD131769-FBF9-47DC-BCAC-8CA2A8E83A74}" destId="{19AD3C64-9914-488C-ABF5-0F09B07127DF}" srcOrd="1" destOrd="0" presId="urn:microsoft.com/office/officeart/2005/8/layout/venn1"/>
    <dgm:cxn modelId="{FAE95E2B-8756-480C-862B-433040A27D97}" type="presParOf" srcId="{CD131769-FBF9-47DC-BCAC-8CA2A8E83A74}" destId="{6E1C35D5-EEE0-40D5-A3F7-82B52235000E}" srcOrd="2" destOrd="0" presId="urn:microsoft.com/office/officeart/2005/8/layout/venn1"/>
    <dgm:cxn modelId="{78D6B3AD-099E-416D-9EE9-FCAA13C7C00E}" type="presParOf" srcId="{CD131769-FBF9-47DC-BCAC-8CA2A8E83A74}" destId="{74C539E7-16B2-4F35-9412-A012440A87D8}" srcOrd="3" destOrd="0" presId="urn:microsoft.com/office/officeart/2005/8/layout/venn1"/>
    <dgm:cxn modelId="{8C92672B-8B99-4A73-BAD9-E502777F6965}" type="presParOf" srcId="{CD131769-FBF9-47DC-BCAC-8CA2A8E83A74}" destId="{8DF2F295-804F-4229-AB01-A6AE0BEB919D}" srcOrd="4" destOrd="0" presId="urn:microsoft.com/office/officeart/2005/8/layout/venn1"/>
    <dgm:cxn modelId="{514DD39A-6810-4379-A004-70B0585AB74E}" type="presParOf" srcId="{CD131769-FBF9-47DC-BCAC-8CA2A8E83A74}" destId="{8CD99DBD-5296-435F-8BB3-54E69EBF9D73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28C8F3-3935-4326-AED2-92134465747F}">
      <dsp:nvSpPr>
        <dsp:cNvPr id="0" name=""/>
        <dsp:cNvSpPr/>
      </dsp:nvSpPr>
      <dsp:spPr>
        <a:xfrm>
          <a:off x="1036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Adatok beszerzése (</a:t>
          </a:r>
          <a:r>
            <a:rPr lang="hu-HU" sz="1200" kern="1200" dirty="0" err="1"/>
            <a:t>IoT</a:t>
          </a:r>
          <a:r>
            <a:rPr lang="hu-HU" sz="1200" kern="1200" dirty="0"/>
            <a:t>, adatbázis, </a:t>
          </a:r>
          <a:r>
            <a:rPr lang="hu-HU" sz="1200" kern="1200" dirty="0" err="1"/>
            <a:t>stb</a:t>
          </a:r>
          <a:r>
            <a:rPr lang="hu-HU" sz="1200" kern="1200" dirty="0"/>
            <a:t>)</a:t>
          </a:r>
        </a:p>
      </dsp:txBody>
      <dsp:txXfrm>
        <a:off x="333459" y="2289786"/>
        <a:ext cx="997271" cy="664846"/>
      </dsp:txXfrm>
    </dsp:sp>
    <dsp:sp modelId="{8E349F91-F280-4A37-B88C-8D4EE9B4E0D4}">
      <dsp:nvSpPr>
        <dsp:cNvPr id="0" name=""/>
        <dsp:cNvSpPr/>
      </dsp:nvSpPr>
      <dsp:spPr>
        <a:xfrm>
          <a:off x="1496942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Adatok előfeldolgozása: átalakítás, adattisztítás</a:t>
          </a:r>
        </a:p>
      </dsp:txBody>
      <dsp:txXfrm>
        <a:off x="1829365" y="2289786"/>
        <a:ext cx="997271" cy="664846"/>
      </dsp:txXfrm>
    </dsp:sp>
    <dsp:sp modelId="{C7112F16-87DF-482D-B64C-F90EB98E4FB4}">
      <dsp:nvSpPr>
        <dsp:cNvPr id="0" name=""/>
        <dsp:cNvSpPr/>
      </dsp:nvSpPr>
      <dsp:spPr>
        <a:xfrm>
          <a:off x="2992848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Leírók kiválasztása (</a:t>
          </a:r>
          <a:r>
            <a:rPr lang="hu-HU" sz="1200" kern="1200" dirty="0" err="1"/>
            <a:t>feature</a:t>
          </a:r>
          <a:r>
            <a:rPr lang="hu-HU" sz="1200" kern="1200" dirty="0"/>
            <a:t> </a:t>
          </a:r>
          <a:r>
            <a:rPr lang="hu-HU" sz="1200" kern="1200" dirty="0" err="1"/>
            <a:t>selection</a:t>
          </a:r>
          <a:r>
            <a:rPr lang="hu-HU" sz="1200" kern="1200" dirty="0"/>
            <a:t>)</a:t>
          </a:r>
        </a:p>
      </dsp:txBody>
      <dsp:txXfrm>
        <a:off x="3325271" y="2289786"/>
        <a:ext cx="997271" cy="664846"/>
      </dsp:txXfrm>
    </dsp:sp>
    <dsp:sp modelId="{1F18B522-0903-4E7E-BDD5-62FFEEEBD7B6}">
      <dsp:nvSpPr>
        <dsp:cNvPr id="0" name=""/>
        <dsp:cNvSpPr/>
      </dsp:nvSpPr>
      <dsp:spPr>
        <a:xfrm>
          <a:off x="4488753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Algoritmus kiválasztása</a:t>
          </a:r>
        </a:p>
      </dsp:txBody>
      <dsp:txXfrm>
        <a:off x="4821176" y="2289786"/>
        <a:ext cx="997271" cy="664846"/>
      </dsp:txXfrm>
    </dsp:sp>
    <dsp:sp modelId="{594588D6-1AEA-4F68-86FA-D0675C35CAF6}">
      <dsp:nvSpPr>
        <dsp:cNvPr id="0" name=""/>
        <dsp:cNvSpPr/>
      </dsp:nvSpPr>
      <dsp:spPr>
        <a:xfrm>
          <a:off x="5984659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Gépi tanulás modell építése</a:t>
          </a:r>
        </a:p>
      </dsp:txBody>
      <dsp:txXfrm>
        <a:off x="6317082" y="2289786"/>
        <a:ext cx="997271" cy="664846"/>
      </dsp:txXfrm>
    </dsp:sp>
    <dsp:sp modelId="{DB4E72B8-1BA7-428F-A2A4-64462886D9A3}">
      <dsp:nvSpPr>
        <dsp:cNvPr id="0" name=""/>
        <dsp:cNvSpPr/>
      </dsp:nvSpPr>
      <dsp:spPr>
        <a:xfrm>
          <a:off x="7480564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Modell futtatása: </a:t>
          </a:r>
          <a:r>
            <a:rPr lang="hu-HU" sz="1200" kern="1200" dirty="0" err="1"/>
            <a:t>predikció</a:t>
          </a:r>
          <a:endParaRPr lang="hu-HU" sz="1200" kern="1200" dirty="0"/>
        </a:p>
      </dsp:txBody>
      <dsp:txXfrm>
        <a:off x="7812987" y="2289786"/>
        <a:ext cx="997271" cy="664846"/>
      </dsp:txXfrm>
    </dsp:sp>
    <dsp:sp modelId="{8980AD09-F1D9-4E5C-BBFB-13553EBC4177}">
      <dsp:nvSpPr>
        <dsp:cNvPr id="0" name=""/>
        <dsp:cNvSpPr/>
      </dsp:nvSpPr>
      <dsp:spPr>
        <a:xfrm>
          <a:off x="8976470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/>
            <a:t>Eredmény értékelése</a:t>
          </a:r>
        </a:p>
      </dsp:txBody>
      <dsp:txXfrm>
        <a:off x="9308893" y="2289786"/>
        <a:ext cx="997271" cy="664846"/>
      </dsp:txXfrm>
    </dsp:sp>
    <dsp:sp modelId="{D26B9069-3B79-4B2D-970D-D06A824C443D}">
      <dsp:nvSpPr>
        <dsp:cNvPr id="0" name=""/>
        <dsp:cNvSpPr/>
      </dsp:nvSpPr>
      <dsp:spPr>
        <a:xfrm>
          <a:off x="10472375" y="2289786"/>
          <a:ext cx="1662117" cy="66484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1200" kern="1200" dirty="0" err="1"/>
            <a:t>Evaluate</a:t>
          </a:r>
          <a:endParaRPr lang="hu-HU" sz="1200" kern="1200" dirty="0"/>
        </a:p>
      </dsp:txBody>
      <dsp:txXfrm>
        <a:off x="10804798" y="2289786"/>
        <a:ext cx="997271" cy="66484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100F54-7AF9-4EE6-8030-1DE79C3D75B6}">
      <dsp:nvSpPr>
        <dsp:cNvPr id="0" name=""/>
        <dsp:cNvSpPr/>
      </dsp:nvSpPr>
      <dsp:spPr>
        <a:xfrm>
          <a:off x="952329" y="2151"/>
          <a:ext cx="1589641" cy="1589641"/>
        </a:xfrm>
        <a:prstGeom prst="ellipse">
          <a:avLst/>
        </a:prstGeom>
        <a:solidFill>
          <a:srgbClr val="174194">
            <a:alpha val="5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dirty="0"/>
            <a:t>Domain</a:t>
          </a:r>
        </a:p>
      </dsp:txBody>
      <dsp:txXfrm>
        <a:off x="1164281" y="280338"/>
        <a:ext cx="1165737" cy="715338"/>
      </dsp:txXfrm>
    </dsp:sp>
    <dsp:sp modelId="{6E1C35D5-EEE0-40D5-A3F7-82B52235000E}">
      <dsp:nvSpPr>
        <dsp:cNvPr id="0" name=""/>
        <dsp:cNvSpPr/>
      </dsp:nvSpPr>
      <dsp:spPr>
        <a:xfrm>
          <a:off x="1525925" y="1026643"/>
          <a:ext cx="1589641" cy="1589641"/>
        </a:xfrm>
        <a:prstGeom prst="ellipse">
          <a:avLst/>
        </a:prstGeom>
        <a:solidFill>
          <a:srgbClr val="6BB745">
            <a:alpha val="50000"/>
          </a:srgb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dirty="0"/>
            <a:t>IT</a:t>
          </a:r>
        </a:p>
      </dsp:txBody>
      <dsp:txXfrm>
        <a:off x="2012090" y="1437301"/>
        <a:ext cx="953785" cy="874302"/>
      </dsp:txXfrm>
    </dsp:sp>
    <dsp:sp modelId="{8DF2F295-804F-4229-AB01-A6AE0BEB919D}">
      <dsp:nvSpPr>
        <dsp:cNvPr id="0" name=""/>
        <dsp:cNvSpPr/>
      </dsp:nvSpPr>
      <dsp:spPr>
        <a:xfrm>
          <a:off x="378733" y="1026643"/>
          <a:ext cx="1589641" cy="1589641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u-HU" sz="2000" kern="1200" dirty="0" err="1"/>
            <a:t>Matema-tika</a:t>
          </a:r>
          <a:endParaRPr lang="hu-HU" sz="2000" kern="1200" dirty="0"/>
        </a:p>
      </dsp:txBody>
      <dsp:txXfrm>
        <a:off x="528425" y="1437301"/>
        <a:ext cx="953785" cy="8743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>
            <a:extLst>
              <a:ext uri="{FF2B5EF4-FFF2-40B4-BE49-F238E27FC236}">
                <a16:creationId xmlns:a16="http://schemas.microsoft.com/office/drawing/2014/main" id="{B1550C7D-D079-4D10-97A0-918F22F3776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B3F4185-E3C4-44A7-9309-C97D1C8CBF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1CFA94-4B28-41BF-8DE1-7EAEEFF71797}" type="datetimeFigureOut">
              <a:rPr lang="hu-HU" smtClean="0"/>
              <a:t>2019. 04. 22.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4FB68F03-B57C-4FD4-9AFA-AB940436768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FB2E5253-9798-4700-B391-1BC7B7AAEF7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59207B-AD10-4B00-A5A1-D6690C7D594B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766394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5EA756-BD24-1B47-9390-448DC521E8F4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62CEE8-0B49-3F42-AE17-BFB0B230F7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461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63813" y="887413"/>
            <a:ext cx="4260850" cy="23971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190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dirty="0"/>
              <a:t>Felügyelt tanulásra példa: mutatok képeket kutyákról és macskákról, ezek alapján legyen képes eldönteni egy új képről, hogy az kutya vagy macska.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dirty="0"/>
              <a:t>További információk: http://mialmanach.mit.bme.hu/neuralis/ch02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62CEE8-0B49-3F42-AE17-BFB0B230F70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564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1200" dirty="0"/>
              <a:t>Nem felügyelt tanulásra példa: a korábbi vásárlások alapján határozzam meg, hogy melyik jellemző, paraméter menyire határozza megy egy ingatlan értékét (nincs előzetes információm arról, hogy ez mi lehet – több is lehet, arányosítva, </a:t>
            </a:r>
            <a:r>
              <a:rPr lang="hu-HU" sz="1200" dirty="0" err="1"/>
              <a:t>stb</a:t>
            </a:r>
            <a:r>
              <a:rPr lang="hu-HU" sz="1200" dirty="0"/>
              <a:t>)</a:t>
            </a:r>
          </a:p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62CEE8-0B49-3F42-AE17-BFB0B230F70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97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https://medium.com/@tekaround/train-validation-test-set-in-machine-learning-how-to-understand-6cdd98d4a764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62CEE8-0B49-3F42-AE17-BFB0B230F70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62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BCEA92-F142-4D57-B507-37BDAF4471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90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8AD9F-C75D-4012-8372-C45163688EF5}" type="slidenum">
              <a:rPr lang="hu-HU" smtClean="0"/>
              <a:t>12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04790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4/22/2019 11:36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732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1841874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715251" y="2471458"/>
            <a:ext cx="4126624" cy="11726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700" b="1" baseline="0">
                <a:solidFill>
                  <a:srgbClr val="16448A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PRESENTATION SLIDE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740191" y="3778112"/>
            <a:ext cx="3656120" cy="45360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7751328" y="4462225"/>
            <a:ext cx="3431022" cy="37806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 b="0" baseline="0">
                <a:solidFill>
                  <a:schemeClr val="accent3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SPEAKER: ANOTHER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397" y="6356350"/>
            <a:ext cx="150907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DC6CC35-9E77-E043-AA55-7F9B9B29F780}" type="datetime1">
              <a:rPr lang="en-GB" smtClean="0"/>
              <a:pPr/>
              <a:t>22/04/2019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CFAC09-9891-B14F-8C60-CFC3102B2DA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1985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11360943" y="6467128"/>
            <a:ext cx="31931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fld id="{C2DE46A0-92A9-4CB6-B66D-C429D4C93DD8}" type="slidenum">
              <a:rPr lang="en-GB" sz="900" smtClean="0">
                <a:solidFill>
                  <a:srgbClr val="FFFFFF"/>
                </a:solidFill>
                <a:latin typeface="Titillium" pitchFamily="50" charset="0"/>
              </a:rPr>
              <a:pPr algn="ctr"/>
              <a:t>‹#›</a:t>
            </a:fld>
            <a:endParaRPr lang="en-GB" sz="900" dirty="0">
              <a:solidFill>
                <a:srgbClr val="FFFFFF"/>
              </a:solidFill>
              <a:latin typeface="Titillium" pitchFamily="50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3393" y="541719"/>
            <a:ext cx="7872908" cy="432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 hasCustomPrompt="1"/>
          </p:nvPr>
        </p:nvSpPr>
        <p:spPr>
          <a:xfrm>
            <a:off x="623393" y="1196976"/>
            <a:ext cx="7872908" cy="4176713"/>
          </a:xfrm>
          <a:prstGeom prst="rect">
            <a:avLst/>
          </a:prstGeom>
        </p:spPr>
        <p:txBody>
          <a:bodyPr/>
          <a:lstStyle>
            <a:lvl1pPr marL="0" indent="-180000">
              <a:lnSpc>
                <a:spcPct val="113000"/>
              </a:lnSpc>
              <a:spcBef>
                <a:spcPts val="0"/>
              </a:spcBef>
              <a:buClr>
                <a:schemeClr val="tx2"/>
              </a:buClr>
              <a:buFont typeface="Arial" pitchFamily="34" charset="0"/>
              <a:buChar char="•"/>
              <a:defRPr sz="2000">
                <a:solidFill>
                  <a:schemeClr val="tx1"/>
                </a:solidFill>
              </a:defRPr>
            </a:lvl1pPr>
            <a:lvl2pPr marL="648000" indent="-180000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/>
            </a:lvl2pPr>
            <a:lvl3pPr indent="-180000">
              <a:lnSpc>
                <a:spcPct val="113000"/>
              </a:lnSpc>
              <a:buClr>
                <a:schemeClr val="tx2"/>
              </a:buClr>
              <a:defRPr sz="2000" baseline="0"/>
            </a:lvl3pPr>
            <a:lvl4pPr marL="1600200" indent="-180000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/>
            </a:lvl4pPr>
          </a:lstStyle>
          <a:p>
            <a:pPr lvl="0"/>
            <a:r>
              <a:rPr lang="en-GB" sz="2000" dirty="0"/>
              <a:t>Text Here</a:t>
            </a:r>
          </a:p>
          <a:p>
            <a:pPr lvl="1"/>
            <a:r>
              <a:rPr lang="en-GB" sz="2000" dirty="0"/>
              <a:t>Text Here</a:t>
            </a:r>
          </a:p>
          <a:p>
            <a:pPr lvl="2"/>
            <a:r>
              <a:rPr lang="en-GB" dirty="0"/>
              <a:t>Text Here</a:t>
            </a:r>
          </a:p>
          <a:p>
            <a:pPr lvl="3"/>
            <a:r>
              <a:rPr lang="en-GB" dirty="0"/>
              <a:t>Text Here</a:t>
            </a:r>
          </a:p>
          <a:p>
            <a:pPr lvl="2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7522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OR TRANSI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 userDrawn="1"/>
        </p:nvSpPr>
        <p:spPr>
          <a:xfrm>
            <a:off x="1219939" y="-739443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" name="Oval 18"/>
          <p:cNvSpPr/>
          <p:nvPr userDrawn="1"/>
        </p:nvSpPr>
        <p:spPr>
          <a:xfrm>
            <a:off x="1219939" y="-739443"/>
            <a:ext cx="9107555" cy="9034439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1" name="Oval 20"/>
          <p:cNvSpPr/>
          <p:nvPr userDrawn="1"/>
        </p:nvSpPr>
        <p:spPr>
          <a:xfrm>
            <a:off x="5907635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2" name="Oval 21"/>
          <p:cNvSpPr/>
          <p:nvPr userDrawn="1"/>
        </p:nvSpPr>
        <p:spPr>
          <a:xfrm>
            <a:off x="5907635" y="3213970"/>
            <a:ext cx="2805809" cy="2783284"/>
          </a:xfrm>
          <a:prstGeom prst="ellipse">
            <a:avLst/>
          </a:prstGeom>
          <a:noFill/>
          <a:ln w="19050" cap="flat" cmpd="sng" algn="ctr">
            <a:solidFill>
              <a:srgbClr val="75D1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22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219939" y="916230"/>
            <a:ext cx="9107555" cy="3632325"/>
          </a:xfrm>
          <a:prstGeom prst="rect">
            <a:avLst/>
          </a:prstGeom>
          <a:noFill/>
        </p:spPr>
        <p:txBody>
          <a:bodyPr anchor="b"/>
          <a:lstStyle>
            <a:lvl1pPr algn="ctr" defTabSz="914225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998" b="1" i="0" kern="1200" spc="-3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863541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9" grpId="0" animBg="1"/>
      <p:bldP spid="19" grpId="1" animBg="1"/>
      <p:bldP spid="21" grpId="0" animBg="1"/>
      <p:bldP spid="21" grpId="1" animBg="1"/>
      <p:bldP spid="22" grpId="0" animBg="1"/>
      <p:bldP spid="22" grpId="1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Üre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 noChangeAspect="1"/>
          </p:cNvSpPr>
          <p:nvPr>
            <p:ph type="pic" sz="quarter" idx="14"/>
          </p:nvPr>
        </p:nvSpPr>
        <p:spPr>
          <a:xfrm>
            <a:off x="0" y="0"/>
            <a:ext cx="12192000" cy="6858000"/>
          </a:xfrm>
        </p:spPr>
        <p:txBody>
          <a:bodyPr lIns="91440">
            <a:noAutofit/>
          </a:bodyPr>
          <a:lstStyle>
            <a:lvl1pPr algn="ctr">
              <a:defRPr/>
            </a:lvl1pPr>
          </a:lstStyle>
          <a:p>
            <a:r>
              <a:rPr lang="hu-HU" baseline="0"/>
              <a:t>Kép beszúrásához kattintson az ikonra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747689" y="6465383"/>
            <a:ext cx="431425" cy="365125"/>
          </a:xfrm>
          <a:prstGeom prst="rect">
            <a:avLst/>
          </a:prstGeom>
        </p:spPr>
        <p:txBody>
          <a:bodyPr/>
          <a:lstStyle/>
          <a:p>
            <a:fld id="{5AE1514C-5E56-4738-A1FF-4B1CFD2A3E36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66652" y="2567615"/>
            <a:ext cx="8804365" cy="1311128"/>
          </a:xfrm>
          <a:prstGeom prst="rect">
            <a:avLst/>
          </a:prstGeom>
        </p:spPr>
        <p:txBody>
          <a:bodyPr/>
          <a:lstStyle>
            <a:lvl1pPr algn="l">
              <a:defRPr lang="en-US" sz="8800" b="1" i="0" kern="1200" spc="1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1581151" y="3971108"/>
            <a:ext cx="9461500" cy="757130"/>
          </a:xfrm>
        </p:spPr>
        <p:txBody>
          <a:bodyPr/>
          <a:lstStyle>
            <a:lvl1pPr algn="l">
              <a:defRPr lang="en-US" sz="4800" b="1" i="0" kern="1200" spc="300" dirty="0" smtClean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rgbClr val="FFFFFF"/>
                    </a:gs>
                  </a:gsLst>
                  <a:lin ang="5400000" scaled="1"/>
                </a:gra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085927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392" y="20190"/>
            <a:ext cx="10972800" cy="590931"/>
          </a:xfrm>
        </p:spPr>
        <p:txBody>
          <a:bodyPr/>
          <a:lstStyle>
            <a:lvl1pPr>
              <a:defRPr>
                <a:latin typeface="Segoe UI Semibold" panose="020B0702040204020203" pitchFamily="34" charset="0"/>
              </a:defRPr>
            </a:lvl1pPr>
          </a:lstStyle>
          <a:p>
            <a:r>
              <a:rPr lang="en-US" noProof="0" dirty="0"/>
              <a:t>Insert page title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23916" y="1690688"/>
            <a:ext cx="11542195" cy="1870769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US" noProof="0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57644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797803" y="192881"/>
            <a:ext cx="10602518" cy="946528"/>
          </a:xfrm>
          <a:prstGeom prst="rect">
            <a:avLst/>
          </a:prstGeom>
          <a:solidFill>
            <a:srgbClr val="00A4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791679" y="192880"/>
            <a:ext cx="9577084" cy="946529"/>
          </a:xfrm>
        </p:spPr>
        <p:txBody>
          <a:bodyPr/>
          <a:lstStyle>
            <a:lvl1pPr algn="l">
              <a:defRPr>
                <a:solidFill>
                  <a:srgbClr val="FFFEFF"/>
                </a:solidFill>
              </a:defRPr>
            </a:lvl1pPr>
          </a:lstStyle>
          <a:p>
            <a:r>
              <a:rPr lang="hu-HU" dirty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811569" y="1315622"/>
            <a:ext cx="10588752" cy="4736186"/>
          </a:xfrm>
        </p:spPr>
        <p:txBody>
          <a:bodyPr anchor="t"/>
          <a:lstStyle>
            <a:lvl1pPr>
              <a:spcBef>
                <a:spcPts val="0"/>
              </a:spcBef>
              <a:defRPr sz="2200"/>
            </a:lvl1pPr>
            <a:lvl2pPr>
              <a:defRPr sz="2000"/>
            </a:lvl2pPr>
            <a:lvl3pPr>
              <a:defRPr sz="1600"/>
            </a:lvl3pPr>
          </a:lstStyle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pic>
        <p:nvPicPr>
          <p:cNvPr id="29" name="Picture 13">
            <a:extLst>
              <a:ext uri="{FF2B5EF4-FFF2-40B4-BE49-F238E27FC236}">
                <a16:creationId xmlns:a16="http://schemas.microsoft.com/office/drawing/2014/main" id="{2C8E9A62-D1E9-4A62-88B6-97CE11E1EB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569010" y="316688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3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874126"/>
          </a:xfrm>
          <a:solidFill>
            <a:srgbClr val="00A4E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8643"/>
            <a:ext cx="5181600" cy="47583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8643"/>
            <a:ext cx="5181600" cy="4758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13">
            <a:extLst>
              <a:ext uri="{FF2B5EF4-FFF2-40B4-BE49-F238E27FC236}">
                <a16:creationId xmlns:a16="http://schemas.microsoft.com/office/drawing/2014/main" id="{B6BEF18D-E9DA-4559-B01F-24A62B16EC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622397" y="449353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092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800144" y="1699589"/>
            <a:ext cx="3674476" cy="3200399"/>
            <a:chOff x="697883" y="1816768"/>
            <a:chExt cx="3674476" cy="3200399"/>
          </a:xfrm>
          <a:solidFill>
            <a:srgbClr val="00A4EF"/>
          </a:solidFill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8982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3259545" y="1186483"/>
            <a:ext cx="5666145" cy="4126869"/>
            <a:chOff x="3259545" y="1186483"/>
            <a:chExt cx="5666145" cy="4126869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rgbClr val="00A4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6126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allout with small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/>
          <p:cNvSpPr/>
          <p:nvPr userDrawn="1"/>
        </p:nvSpPr>
        <p:spPr>
          <a:xfrm>
            <a:off x="129521" y="0"/>
            <a:ext cx="4741280" cy="2353474"/>
          </a:xfrm>
          <a:custGeom>
            <a:avLst/>
            <a:gdLst>
              <a:gd name="connsiteX0" fmla="*/ 0 w 4741280"/>
              <a:gd name="connsiteY0" fmla="*/ 0 h 2353474"/>
              <a:gd name="connsiteX1" fmla="*/ 4741280 w 4741280"/>
              <a:gd name="connsiteY1" fmla="*/ 0 h 2353474"/>
              <a:gd name="connsiteX2" fmla="*/ 4729949 w 4741280"/>
              <a:gd name="connsiteY2" fmla="*/ 224399 h 2353474"/>
              <a:gd name="connsiteX3" fmla="*/ 2370640 w 4741280"/>
              <a:gd name="connsiteY3" fmla="*/ 2353474 h 2353474"/>
              <a:gd name="connsiteX4" fmla="*/ 11331 w 4741280"/>
              <a:gd name="connsiteY4" fmla="*/ 224399 h 2353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41280" h="2353474">
                <a:moveTo>
                  <a:pt x="0" y="0"/>
                </a:moveTo>
                <a:lnTo>
                  <a:pt x="4741280" y="0"/>
                </a:lnTo>
                <a:lnTo>
                  <a:pt x="4729949" y="224399"/>
                </a:lnTo>
                <a:cubicBezTo>
                  <a:pt x="4608502" y="1420269"/>
                  <a:pt x="3598552" y="2353474"/>
                  <a:pt x="2370640" y="2353474"/>
                </a:cubicBezTo>
                <a:cubicBezTo>
                  <a:pt x="1142728" y="2353474"/>
                  <a:pt x="132779" y="1420269"/>
                  <a:pt x="11331" y="224399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04800" y="2472751"/>
            <a:ext cx="4566001" cy="1643527"/>
          </a:xfrm>
        </p:spPr>
        <p:txBody>
          <a:bodyPr wrap="square" lIns="91440" rIns="91440">
            <a:spAutoFit/>
          </a:bodyPr>
          <a:lstStyle>
            <a:lvl1pPr marL="0" marR="0" indent="0" algn="l" defTabSz="914367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90000"/>
              <a:buFont typeface="Wingdings" pitchFamily="2" charset="2"/>
              <a:buNone/>
              <a:tabLst/>
              <a:defRPr lang="en-US" sz="2800" b="0" kern="1200" spc="0" baseline="0" dirty="0">
                <a:gradFill>
                  <a:gsLst>
                    <a:gs pos="15000">
                      <a:schemeClr val="tx2"/>
                    </a:gs>
                    <a:gs pos="47000">
                      <a:schemeClr val="tx2"/>
                    </a:gs>
                  </a:gsLst>
                  <a:lin ang="5400000" scaled="1"/>
                </a:gradFill>
                <a:latin typeface="+mj-lt"/>
                <a:ea typeface="+mn-ea"/>
                <a:cs typeface="+mn-cs"/>
              </a:defRPr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r>
              <a:rPr lang="en-US" dirty="0"/>
              <a:t>A short introduction</a:t>
            </a:r>
            <a:br>
              <a:rPr lang="en-US" dirty="0"/>
            </a:br>
            <a:r>
              <a:rPr lang="en-US" dirty="0"/>
              <a:t>to the data, revealing</a:t>
            </a:r>
            <a:br>
              <a:rPr lang="en-US" dirty="0"/>
            </a:br>
            <a:r>
              <a:rPr lang="en-US" dirty="0"/>
              <a:t>points one at a time, will enhance comprehension.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096000" y="419100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50600" y="6484937"/>
            <a:ext cx="42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AE1514C-5E56-4738-A1FF-4B1CFD2A3E3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555244" y="0"/>
            <a:ext cx="4083304" cy="1926336"/>
          </a:xfrm>
          <a:prstGeom prst="rect">
            <a:avLst/>
          </a:prstGeom>
        </p:spPr>
        <p:txBody>
          <a:bodyPr lIns="146304" tIns="420624" rIns="146304" anchor="t" anchorCtr="0"/>
          <a:lstStyle>
            <a:lvl1pPr>
              <a:defRPr lang="en-US" sz="3200" b="0" kern="1200" spc="60" baseline="0" dirty="0">
                <a:solidFill>
                  <a:schemeClr val="bg1"/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6096000" y="2697329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6000" y="4975558"/>
            <a:ext cx="5671764" cy="1705723"/>
          </a:xfrm>
        </p:spPr>
        <p:txBody>
          <a:bodyPr/>
          <a:lstStyle>
            <a:lvl1pPr marL="0" indent="0" algn="l">
              <a:buNone/>
              <a:defRPr sz="2200">
                <a:latin typeface="+mn-lt"/>
              </a:defRPr>
            </a:lvl1pPr>
            <a:lvl2pPr marL="0" indent="0" algn="l">
              <a:buNone/>
              <a:defRPr sz="1765">
                <a:latin typeface="+mn-lt"/>
              </a:defRPr>
            </a:lvl2pPr>
            <a:lvl3pPr marL="0" indent="0" algn="l">
              <a:buNone/>
              <a:defRPr sz="1568">
                <a:latin typeface="+mn-lt"/>
              </a:defRPr>
            </a:lvl3pPr>
            <a:lvl4pPr marL="0" indent="0" algn="l">
              <a:buNone/>
              <a:defRPr sz="1372">
                <a:latin typeface="+mn-lt"/>
              </a:defRPr>
            </a:lvl4pPr>
            <a:lvl5pPr marL="0" indent="0" algn="l">
              <a:buNone/>
              <a:defRPr sz="1372">
                <a:latin typeface="+mn-lt"/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99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07407E-6 L 0.03178 0.00047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>
        <p:tmplLst>
          <p:tmpl lvl="1">
            <p:tnLst>
              <p:par>
                <p:cTn presetID="63" presetClass="path" presetSubtype="0" accel="50000" decel="50000" fill="hold" nodeType="withEffect">
                  <p:stCondLst>
                    <p:cond delay="0"/>
                  </p:stCondLst>
                  <p:childTnLst>
                    <p:animMotion origin="layout" path="M -4.375E-6 -4.07407E-6 L 0.03178 0.00047 " pathEditMode="relative" rAng="0" ptsTypes="AA">
                      <p:cBhvr>
                        <p:cTn dur="750" fill="hold"/>
                        <p:tgtEl>
                          <p:spTgt spid="4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1589" y="23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4_50-50 Left Photo Layout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 flipH="1">
            <a:off x="0" y="0"/>
            <a:ext cx="6094444" cy="6856100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568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138266" y="3457545"/>
            <a:ext cx="6053733" cy="2754087"/>
          </a:xfrm>
        </p:spPr>
        <p:txBody>
          <a:bodyPr anchor="t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3000"/>
              </a:spcAft>
              <a:buNone/>
              <a:defRPr lang="en-US" sz="3600" b="0" i="0" kern="1200" spc="0" baseline="0" dirty="0">
                <a:solidFill>
                  <a:schemeClr val="tx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algn="ctr">
              <a:defRPr sz="2800"/>
            </a:lvl2pPr>
            <a:lvl3pPr algn="ctr">
              <a:defRPr lang="en-US" sz="2400" b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algn="ctr">
              <a:defRPr sz="2000" b="1"/>
            </a:lvl4pPr>
            <a:lvl5pPr algn="ctr">
              <a:defRPr sz="1800"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138267" y="1554164"/>
            <a:ext cx="5875734" cy="535531"/>
          </a:xfrm>
        </p:spPr>
        <p:txBody>
          <a:bodyPr/>
          <a:lstStyle>
            <a:lvl1pPr algn="ctr">
              <a:defRPr sz="3600" b="0">
                <a:latin typeface="+mj-lt"/>
              </a:defRPr>
            </a:lvl1pPr>
            <a:lvl2pPr marL="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3200" b="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marL="0" lvl="1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pPr>
            <a:r>
              <a:rPr lang="en-US" dirty="0"/>
              <a:t>50/50 photo layout</a:t>
            </a:r>
          </a:p>
        </p:txBody>
      </p:sp>
      <p:sp>
        <p:nvSpPr>
          <p:cNvPr id="9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11668594" y="6484937"/>
            <a:ext cx="523406" cy="365125"/>
          </a:xfrm>
          <a:prstGeom prst="rect">
            <a:avLst/>
          </a:prstGeom>
        </p:spPr>
        <p:txBody>
          <a:bodyPr vert="horz" wrap="none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4997E989-D798-4C62-8E93-3D2D613C24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331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5466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964" y="6356350"/>
            <a:ext cx="1528319" cy="365125"/>
          </a:xfrm>
        </p:spPr>
        <p:txBody>
          <a:bodyPr/>
          <a:lstStyle/>
          <a:p>
            <a:fld id="{B8E49ED0-4378-184F-BAC9-EC5E0D3E65AD}" type="datetime1">
              <a:rPr lang="en-GB" smtClean="0"/>
              <a:t>22/04/2019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6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685800"/>
            <a:ext cx="4958862" cy="720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174194"/>
                </a:solidFill>
              </a:defRPr>
            </a:lvl1pPr>
          </a:lstStyle>
          <a:p>
            <a:pPr lvl="0"/>
            <a:r>
              <a:rPr lang="en-US" dirty="0"/>
              <a:t>One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19947488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868447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6804"/>
            <a:ext cx="10515600" cy="838030"/>
          </a:xfrm>
          <a:solidFill>
            <a:srgbClr val="00A4E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3316"/>
            <a:ext cx="10515600" cy="49858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13">
            <a:extLst>
              <a:ext uri="{FF2B5EF4-FFF2-40B4-BE49-F238E27FC236}">
                <a16:creationId xmlns:a16="http://schemas.microsoft.com/office/drawing/2014/main" id="{83B829A4-4E44-47BB-849D-02B28621F97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622397" y="147575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96452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299394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874126"/>
          </a:xfrm>
          <a:solidFill>
            <a:srgbClr val="00A4EF"/>
          </a:soli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418643"/>
            <a:ext cx="5181600" cy="47583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418643"/>
            <a:ext cx="5181600" cy="47583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  <p:pic>
        <p:nvPicPr>
          <p:cNvPr id="8" name="Picture 13">
            <a:extLst>
              <a:ext uri="{FF2B5EF4-FFF2-40B4-BE49-F238E27FC236}">
                <a16:creationId xmlns:a16="http://schemas.microsoft.com/office/drawing/2014/main" id="{B6BEF18D-E9DA-4559-B01F-24A62B16EC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622397" y="460402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72183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1739331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394504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7409265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1960033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983657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800277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18867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181601" cy="4188676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2784" y="6356350"/>
            <a:ext cx="1526100" cy="365125"/>
          </a:xfrm>
        </p:spPr>
        <p:txBody>
          <a:bodyPr/>
          <a:lstStyle/>
          <a:p>
            <a:fld id="{D2EFAB54-C557-0D4E-B6BE-F7AC3FB5D82C}" type="datetime1">
              <a:rPr lang="en-GB" smtClean="0"/>
              <a:t>22/04/2019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685800"/>
            <a:ext cx="4958862" cy="720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174194"/>
                </a:solidFill>
              </a:defRPr>
            </a:lvl1pPr>
          </a:lstStyle>
          <a:p>
            <a:pPr lvl="0"/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6750963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467792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57521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575215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43930" y="6356350"/>
            <a:ext cx="1414112" cy="365125"/>
          </a:xfrm>
        </p:spPr>
        <p:txBody>
          <a:bodyPr/>
          <a:lstStyle/>
          <a:p>
            <a:fld id="{5BD6804A-7A1E-4142-BD7F-9506B517C44B}" type="datetime1">
              <a:rPr lang="en-GB" smtClean="0"/>
              <a:t>22/04/2019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3" hasCustomPrompt="1"/>
          </p:nvPr>
        </p:nvSpPr>
        <p:spPr>
          <a:xfrm>
            <a:off x="800100" y="685800"/>
            <a:ext cx="4958862" cy="7209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rgbClr val="174194"/>
                </a:solidFill>
              </a:defRPr>
            </a:lvl1pPr>
          </a:lstStyle>
          <a:p>
            <a:pPr lvl="0"/>
            <a:r>
              <a:rPr lang="en-US" dirty="0"/>
              <a:t>Two column layout</a:t>
            </a:r>
          </a:p>
        </p:txBody>
      </p:sp>
    </p:spTree>
    <p:extLst>
      <p:ext uri="{BB962C8B-B14F-4D97-AF65-F5344CB8AC3E}">
        <p14:creationId xmlns:p14="http://schemas.microsoft.com/office/powerpoint/2010/main" val="198181417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2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9">
            <a:extLst>
              <a:ext uri="{FF2B5EF4-FFF2-40B4-BE49-F238E27FC236}">
                <a16:creationId xmlns:a16="http://schemas.microsoft.com/office/drawing/2014/main" id="{37332630-382A-456F-B848-0C995D5146E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796374" y="0"/>
            <a:ext cx="13988374" cy="8101436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24276" y="2568303"/>
            <a:ext cx="5061139" cy="105987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600" b="1" i="0">
                <a:solidFill>
                  <a:srgbClr val="16448A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74194"/>
                </a:solidFill>
                <a:latin typeface="Calibri" charset="0"/>
                <a:ea typeface="Calibri" charset="0"/>
                <a:cs typeface="Calibri" charset="0"/>
              </a:rPr>
              <a:t>Title here</a:t>
            </a:r>
            <a:endParaRPr lang="en-US" sz="3600" dirty="0">
              <a:solidFill>
                <a:srgbClr val="174194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10"/>
          </p:nvPr>
        </p:nvSpPr>
        <p:spPr>
          <a:xfrm>
            <a:off x="762784" y="6356350"/>
            <a:ext cx="1526100" cy="365125"/>
          </a:xfrm>
        </p:spPr>
        <p:txBody>
          <a:bodyPr/>
          <a:lstStyle/>
          <a:p>
            <a:fld id="{D2EFAB54-C557-0D4E-B6BE-F7AC3FB5D82C}" type="datetime1">
              <a:rPr lang="en-GB" smtClean="0"/>
              <a:t>22/04/2019</a:t>
            </a:fld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7654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BC82B8DC-099D-4B7F-8078-5DB766A530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53200" y="2705100"/>
            <a:ext cx="5638800" cy="4152900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43930" y="6356350"/>
            <a:ext cx="1414112" cy="365125"/>
          </a:xfrm>
        </p:spPr>
        <p:txBody>
          <a:bodyPr/>
          <a:lstStyle/>
          <a:p>
            <a:fld id="{5BD6804A-7A1E-4142-BD7F-9506B517C44B}" type="datetime1">
              <a:rPr lang="en-GB" smtClean="0"/>
              <a:t>22/04/2019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464067" y="6356350"/>
            <a:ext cx="568933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4B64EBD-FA9E-4DFE-A04F-0632404FA8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76" y="2568303"/>
            <a:ext cx="5061139" cy="1059874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600" b="1" i="0">
                <a:solidFill>
                  <a:srgbClr val="16448A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600" b="1" dirty="0">
                <a:solidFill>
                  <a:srgbClr val="174194"/>
                </a:solidFill>
                <a:latin typeface="Calibri" charset="0"/>
                <a:ea typeface="Calibri" charset="0"/>
                <a:cs typeface="Calibri" charset="0"/>
              </a:rPr>
              <a:t>Title here</a:t>
            </a:r>
            <a:endParaRPr lang="en-US" sz="3600" dirty="0">
              <a:solidFill>
                <a:srgbClr val="174194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474253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23502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2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5134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Text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type="body" sz="quarter" idx="17" hasCustomPrompt="1"/>
          </p:nvPr>
        </p:nvSpPr>
        <p:spPr>
          <a:xfrm>
            <a:off x="623393" y="541719"/>
            <a:ext cx="8359672" cy="4320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>
                <a:solidFill>
                  <a:schemeClr val="tx2"/>
                </a:solidFill>
                <a:latin typeface="Titillium" charset="0"/>
                <a:ea typeface="Titillium" charset="0"/>
                <a:cs typeface="Titillium" charset="0"/>
              </a:defRPr>
            </a:lvl1pPr>
          </a:lstStyle>
          <a:p>
            <a:pPr lvl="0"/>
            <a:r>
              <a:rPr lang="en-GB" dirty="0"/>
              <a:t>Title</a:t>
            </a: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623394" y="1196979"/>
            <a:ext cx="8328541" cy="4176713"/>
          </a:xfrm>
          <a:prstGeom prst="rect">
            <a:avLst/>
          </a:prstGeom>
        </p:spPr>
        <p:txBody>
          <a:bodyPr/>
          <a:lstStyle>
            <a:lvl1pPr marL="0" indent="-179996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defRPr>
            </a:lvl1pPr>
            <a:lvl2pPr marL="647984" indent="-179996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 sz="2000">
                <a:latin typeface="Titillium" charset="0"/>
                <a:ea typeface="Titillium" charset="0"/>
                <a:cs typeface="Titillium" charset="0"/>
              </a:defRPr>
            </a:lvl2pPr>
            <a:lvl3pPr indent="-179996">
              <a:lnSpc>
                <a:spcPct val="113000"/>
              </a:lnSpc>
              <a:buClr>
                <a:schemeClr val="tx2"/>
              </a:buClr>
              <a:defRPr sz="2000">
                <a:solidFill>
                  <a:schemeClr val="tx1"/>
                </a:solidFill>
                <a:latin typeface="Titillium" charset="0"/>
                <a:ea typeface="Titillium" charset="0"/>
                <a:cs typeface="Titillium" charset="0"/>
              </a:defRPr>
            </a:lvl3pPr>
            <a:lvl4pPr marL="1600160" indent="-179996">
              <a:lnSpc>
                <a:spcPct val="113000"/>
              </a:lnSpc>
              <a:buClr>
                <a:schemeClr val="tx2"/>
              </a:buClr>
              <a:buFont typeface="Arial" pitchFamily="34" charset="0"/>
              <a:buChar char="•"/>
              <a:defRPr>
                <a:latin typeface="Titillium" charset="0"/>
                <a:ea typeface="Titillium" charset="0"/>
                <a:cs typeface="Titillium" charset="0"/>
              </a:defRPr>
            </a:lvl4pPr>
            <a:lvl5pPr marL="1828754" indent="0">
              <a:buNone/>
              <a:defRPr/>
            </a:lvl5pPr>
            <a:lvl6pPr marL="2285943" indent="0">
              <a:buNone/>
              <a:defRPr/>
            </a:lvl6pPr>
          </a:lstStyle>
          <a:p>
            <a:pPr lvl="0"/>
            <a:r>
              <a:rPr lang="en-GB" sz="2000" dirty="0"/>
              <a:t>Text Here</a:t>
            </a:r>
          </a:p>
          <a:p>
            <a:pPr lvl="1"/>
            <a:r>
              <a:rPr lang="en-GB" dirty="0"/>
              <a:t>Text Here</a:t>
            </a:r>
          </a:p>
          <a:p>
            <a:pPr lvl="2"/>
            <a:r>
              <a:rPr lang="en-GB" dirty="0"/>
              <a:t>Text Here</a:t>
            </a:r>
          </a:p>
          <a:p>
            <a:pPr lvl="3"/>
            <a:r>
              <a:rPr lang="en-GB" dirty="0"/>
              <a:t>Text Here</a:t>
            </a:r>
          </a:p>
          <a:p>
            <a:pPr lv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05261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E39A-1595-2A46-A5F2-0C90A4649103}" type="datetime1">
              <a:rPr lang="en-GB" smtClean="0"/>
              <a:t>22/04/2019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CFAC09-9891-B14F-8C60-CFC3102B2D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479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60" r:id="rId5"/>
    <p:sldLayoutId id="2147483661" r:id="rId6"/>
    <p:sldLayoutId id="2147483658" r:id="rId7"/>
    <p:sldLayoutId id="2147483671" r:id="rId8"/>
    <p:sldLayoutId id="2147483672" r:id="rId9"/>
    <p:sldLayoutId id="2147483673" r:id="rId10"/>
    <p:sldLayoutId id="2147483677" r:id="rId11"/>
    <p:sldLayoutId id="2147483678" r:id="rId12"/>
    <p:sldLayoutId id="2147483681" r:id="rId13"/>
    <p:sldLayoutId id="2147483695" r:id="rId14"/>
    <p:sldLayoutId id="2147483697" r:id="rId15"/>
    <p:sldLayoutId id="2147483696" r:id="rId16"/>
    <p:sldLayoutId id="2147483694" r:id="rId17"/>
    <p:sldLayoutId id="2147483698" r:id="rId18"/>
    <p:sldLayoutId id="2147483699" r:id="rId1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B7485A-BE62-4EF1-9888-A2D86A0CFD64}" type="datetimeFigureOut">
              <a:rPr lang="en-GB" smtClean="0"/>
              <a:t>22/04/2019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073A5A-C8CB-4ABD-951B-701F92E2AA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800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Placeholder 30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13063"/>
            <a:ext cx="12192000" cy="6858000"/>
          </a:xfrm>
          <a:prstGeom prst="rect">
            <a:avLst/>
          </a:prstGeom>
          <a:solidFill>
            <a:srgbClr val="000000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5" name="Oval 14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1219939" y="-739444"/>
            <a:ext cx="9107555" cy="9034439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5907636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5907636" y="3213970"/>
            <a:ext cx="2805809" cy="278328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907636" y="3213970"/>
            <a:ext cx="2805809" cy="2783284"/>
          </a:xfrm>
          <a:prstGeom prst="ellipse">
            <a:avLst/>
          </a:prstGeom>
          <a:noFill/>
          <a:ln w="19050" cmpd="thinThick">
            <a:solidFill>
              <a:schemeClr val="accent1"/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 flipH="1">
            <a:off x="7911254" y="4253573"/>
            <a:ext cx="3836432" cy="70407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lnSpc>
                <a:spcPct val="90000"/>
              </a:lnSpc>
            </a:pPr>
            <a:r>
              <a:rPr lang="hu-HU" sz="2800" dirty="0"/>
              <a:t>Gépi tanulási algoritmusok</a:t>
            </a:r>
            <a:endParaRPr lang="en-US" sz="2600" dirty="0">
              <a:gradFill>
                <a:gsLst>
                  <a:gs pos="0">
                    <a:srgbClr val="75D1FF">
                      <a:lumMod val="5000"/>
                      <a:lumOff val="95000"/>
                    </a:srgbClr>
                  </a:gs>
                  <a:gs pos="100000">
                    <a:srgbClr val="FFFFFF"/>
                  </a:gs>
                </a:gsLst>
                <a:lin ang="5400000" scaled="1"/>
              </a:gradFill>
            </a:endParaRPr>
          </a:p>
        </p:txBody>
      </p:sp>
      <p:sp>
        <p:nvSpPr>
          <p:cNvPr id="9" name="Title 6"/>
          <p:cNvSpPr txBox="1">
            <a:spLocks/>
          </p:cNvSpPr>
          <p:nvPr/>
        </p:nvSpPr>
        <p:spPr>
          <a:xfrm>
            <a:off x="1679959" y="3280603"/>
            <a:ext cx="5909265" cy="874205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sz="8800" spc="-3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atin typeface="+mn-lt"/>
            </a:endParaRPr>
          </a:p>
        </p:txBody>
      </p:sp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523129" y="2490156"/>
            <a:ext cx="8804365" cy="1421928"/>
          </a:xfrm>
        </p:spPr>
        <p:txBody>
          <a:bodyPr/>
          <a:lstStyle/>
          <a:p>
            <a:r>
              <a:rPr lang="hu-HU" sz="4800" dirty="0"/>
              <a:t>Mesterséges Intelligencia</a:t>
            </a:r>
            <a:endParaRPr lang="en-US" sz="4800" dirty="0"/>
          </a:p>
        </p:txBody>
      </p:sp>
      <p:sp>
        <p:nvSpPr>
          <p:cNvPr id="19" name="Freeform: Shape 18"/>
          <p:cNvSpPr/>
          <p:nvPr/>
        </p:nvSpPr>
        <p:spPr>
          <a:xfrm>
            <a:off x="7066536" y="4361548"/>
            <a:ext cx="488128" cy="488128"/>
          </a:xfrm>
          <a:custGeom>
            <a:avLst/>
            <a:gdLst>
              <a:gd name="connsiteX0" fmla="*/ 244064 w 488128"/>
              <a:gd name="connsiteY0" fmla="*/ 0 h 488128"/>
              <a:gd name="connsiteX1" fmla="*/ 488128 w 488128"/>
              <a:gd name="connsiteY1" fmla="*/ 244064 h 488128"/>
              <a:gd name="connsiteX2" fmla="*/ 244064 w 488128"/>
              <a:gd name="connsiteY2" fmla="*/ 488128 h 488128"/>
              <a:gd name="connsiteX3" fmla="*/ 0 w 488128"/>
              <a:gd name="connsiteY3" fmla="*/ 244064 h 488128"/>
              <a:gd name="connsiteX4" fmla="*/ 244064 w 488128"/>
              <a:gd name="connsiteY4" fmla="*/ 0 h 488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128" h="488128">
                <a:moveTo>
                  <a:pt x="244064" y="0"/>
                </a:moveTo>
                <a:cubicBezTo>
                  <a:pt x="378857" y="0"/>
                  <a:pt x="488128" y="109271"/>
                  <a:pt x="488128" y="244064"/>
                </a:cubicBezTo>
                <a:cubicBezTo>
                  <a:pt x="488128" y="378857"/>
                  <a:pt x="378857" y="488128"/>
                  <a:pt x="244064" y="488128"/>
                </a:cubicBezTo>
                <a:cubicBezTo>
                  <a:pt x="109271" y="488128"/>
                  <a:pt x="0" y="378857"/>
                  <a:pt x="0" y="244064"/>
                </a:cubicBezTo>
                <a:cubicBezTo>
                  <a:pt x="0" y="109271"/>
                  <a:pt x="109271" y="0"/>
                  <a:pt x="24406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defRPr/>
            </a:pPr>
            <a:endParaRPr lang="en-AU" kern="0">
              <a:solidFill>
                <a:sysClr val="windowText" lastClr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1</a:t>
            </a:fld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E72153A-B9F5-4741-B1A4-56D7D12773B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65994" y="4677853"/>
            <a:ext cx="9461500" cy="480131"/>
          </a:xfrm>
        </p:spPr>
        <p:txBody>
          <a:bodyPr/>
          <a:lstStyle/>
          <a:p>
            <a:pPr marL="0" indent="0">
              <a:buNone/>
            </a:pPr>
            <a:endParaRPr lang="hu-HU" sz="2800" dirty="0"/>
          </a:p>
        </p:txBody>
      </p:sp>
    </p:spTree>
    <p:extLst>
      <p:ext uri="{BB962C8B-B14F-4D97-AF65-F5344CB8AC3E}">
        <p14:creationId xmlns:p14="http://schemas.microsoft.com/office/powerpoint/2010/main" val="180389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250"/>
                            </p:stCondLst>
                            <p:childTnLst>
                              <p:par>
                                <p:cTn id="57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6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46" grpId="0" animBg="1"/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zabadkézi sokszög: alakzat 49">
            <a:extLst>
              <a:ext uri="{FF2B5EF4-FFF2-40B4-BE49-F238E27FC236}">
                <a16:creationId xmlns:a16="http://schemas.microsoft.com/office/drawing/2014/main" id="{C7865DF1-3349-4DF9-AD42-034617570398}"/>
              </a:ext>
            </a:extLst>
          </p:cNvPr>
          <p:cNvSpPr/>
          <p:nvPr/>
        </p:nvSpPr>
        <p:spPr>
          <a:xfrm>
            <a:off x="326571" y="261257"/>
            <a:ext cx="11508378" cy="6557555"/>
          </a:xfrm>
          <a:custGeom>
            <a:avLst/>
            <a:gdLst>
              <a:gd name="connsiteX0" fmla="*/ 5826035 w 11508378"/>
              <a:gd name="connsiteY0" fmla="*/ 78378 h 6557555"/>
              <a:gd name="connsiteX1" fmla="*/ 5812972 w 11508378"/>
              <a:gd name="connsiteY1" fmla="*/ 3161212 h 6557555"/>
              <a:gd name="connsiteX2" fmla="*/ 0 w 11508378"/>
              <a:gd name="connsiteY2" fmla="*/ 3200400 h 6557555"/>
              <a:gd name="connsiteX3" fmla="*/ 0 w 11508378"/>
              <a:gd name="connsiteY3" fmla="*/ 6557555 h 6557555"/>
              <a:gd name="connsiteX4" fmla="*/ 11495315 w 11508378"/>
              <a:gd name="connsiteY4" fmla="*/ 6531429 h 6557555"/>
              <a:gd name="connsiteX5" fmla="*/ 11508378 w 11508378"/>
              <a:gd name="connsiteY5" fmla="*/ 26126 h 6557555"/>
              <a:gd name="connsiteX6" fmla="*/ 5826035 w 11508378"/>
              <a:gd name="connsiteY6" fmla="*/ 0 h 6557555"/>
              <a:gd name="connsiteX7" fmla="*/ 5826035 w 11508378"/>
              <a:gd name="connsiteY7" fmla="*/ 78378 h 6557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508378" h="6557555">
                <a:moveTo>
                  <a:pt x="5826035" y="78378"/>
                </a:moveTo>
                <a:cubicBezTo>
                  <a:pt x="5821681" y="1105989"/>
                  <a:pt x="5817326" y="2133601"/>
                  <a:pt x="5812972" y="3161212"/>
                </a:cubicBezTo>
                <a:lnTo>
                  <a:pt x="0" y="3200400"/>
                </a:lnTo>
                <a:lnTo>
                  <a:pt x="0" y="6557555"/>
                </a:lnTo>
                <a:lnTo>
                  <a:pt x="11495315" y="6531429"/>
                </a:lnTo>
                <a:cubicBezTo>
                  <a:pt x="11499669" y="4362995"/>
                  <a:pt x="11504024" y="2194560"/>
                  <a:pt x="11508378" y="26126"/>
                </a:cubicBezTo>
                <a:lnTo>
                  <a:pt x="5826035" y="0"/>
                </a:lnTo>
                <a:lnTo>
                  <a:pt x="5826035" y="78378"/>
                </a:lnTo>
                <a:close/>
              </a:path>
            </a:pathLst>
          </a:custGeom>
          <a:solidFill>
            <a:srgbClr val="A5A5A5">
              <a:lumMod val="60000"/>
              <a:lumOff val="40000"/>
            </a:srgbClr>
          </a:solidFill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hu-HU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51" name="Csoportba foglalás 50">
            <a:extLst>
              <a:ext uri="{FF2B5EF4-FFF2-40B4-BE49-F238E27FC236}">
                <a16:creationId xmlns:a16="http://schemas.microsoft.com/office/drawing/2014/main" id="{34CC2DF2-B39A-4F28-9FA1-3574C78C9AC5}"/>
              </a:ext>
            </a:extLst>
          </p:cNvPr>
          <p:cNvGrpSpPr/>
          <p:nvPr/>
        </p:nvGrpSpPr>
        <p:grpSpPr>
          <a:xfrm>
            <a:off x="261256" y="326571"/>
            <a:ext cx="5596343" cy="2808515"/>
            <a:chOff x="261257" y="326571"/>
            <a:chExt cx="5421086" cy="2808515"/>
          </a:xfrm>
        </p:grpSpPr>
        <p:sp>
          <p:nvSpPr>
            <p:cNvPr id="83" name="Téglalap: lekerekített 82">
              <a:extLst>
                <a:ext uri="{FF2B5EF4-FFF2-40B4-BE49-F238E27FC236}">
                  <a16:creationId xmlns:a16="http://schemas.microsoft.com/office/drawing/2014/main" id="{FBD66FE8-DD6C-45AD-BCB4-9BD00332E22C}"/>
                </a:ext>
              </a:extLst>
            </p:cNvPr>
            <p:cNvSpPr/>
            <p:nvPr/>
          </p:nvSpPr>
          <p:spPr>
            <a:xfrm>
              <a:off x="261257" y="326571"/>
              <a:ext cx="5421086" cy="2808515"/>
            </a:xfrm>
            <a:prstGeom prst="roundRect">
              <a:avLst/>
            </a:prstGeom>
            <a:solidFill>
              <a:srgbClr val="4472C4">
                <a:alpha val="30000"/>
              </a:srgbClr>
            </a:solidFill>
            <a:ln w="12700" cap="flat" cmpd="sng" algn="ctr">
              <a:solidFill>
                <a:srgbClr val="4472C4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hu-HU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4" name="Szövegdoboz 83">
              <a:extLst>
                <a:ext uri="{FF2B5EF4-FFF2-40B4-BE49-F238E27FC236}">
                  <a16:creationId xmlns:a16="http://schemas.microsoft.com/office/drawing/2014/main" id="{2792F18F-ACBD-4B23-8BFF-C2EB0CD78932}"/>
                </a:ext>
              </a:extLst>
            </p:cNvPr>
            <p:cNvSpPr txBox="1"/>
            <p:nvPr/>
          </p:nvSpPr>
          <p:spPr>
            <a:xfrm>
              <a:off x="349137" y="515389"/>
              <a:ext cx="528333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hu-HU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rPr>
                <a:t>Adatok előkészítése</a:t>
              </a:r>
            </a:p>
          </p:txBody>
        </p:sp>
      </p:grpSp>
      <p:sp>
        <p:nvSpPr>
          <p:cNvPr id="52" name="Téglalap: lekerekített 51">
            <a:extLst>
              <a:ext uri="{FF2B5EF4-FFF2-40B4-BE49-F238E27FC236}">
                <a16:creationId xmlns:a16="http://schemas.microsoft.com/office/drawing/2014/main" id="{1F30A074-9EC8-477C-B032-626CCFC47748}"/>
              </a:ext>
            </a:extLst>
          </p:cNvPr>
          <p:cNvSpPr/>
          <p:nvPr/>
        </p:nvSpPr>
        <p:spPr>
          <a:xfrm>
            <a:off x="613957" y="1195366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Discovery</a:t>
            </a: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project </a:t>
            </a:r>
            <a:r>
              <a:rPr kumimoji="0" lang="hu-HU" sz="12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definition</a:t>
            </a:r>
            <a:endParaRPr kumimoji="0" lang="hu-HU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Téglalap: lekerekített 52">
            <a:extLst>
              <a:ext uri="{FF2B5EF4-FFF2-40B4-BE49-F238E27FC236}">
                <a16:creationId xmlns:a16="http://schemas.microsoft.com/office/drawing/2014/main" id="{A441EB10-7951-4033-BF62-F9471D1A1D45}"/>
              </a:ext>
            </a:extLst>
          </p:cNvPr>
          <p:cNvSpPr/>
          <p:nvPr/>
        </p:nvSpPr>
        <p:spPr>
          <a:xfrm>
            <a:off x="627022" y="2118476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ELT</a:t>
            </a:r>
          </a:p>
        </p:txBody>
      </p:sp>
      <p:sp>
        <p:nvSpPr>
          <p:cNvPr id="54" name="Téglalap: lekerekített 53">
            <a:extLst>
              <a:ext uri="{FF2B5EF4-FFF2-40B4-BE49-F238E27FC236}">
                <a16:creationId xmlns:a16="http://schemas.microsoft.com/office/drawing/2014/main" id="{BBCCF9AF-B03C-43B0-853D-9184969E0A79}"/>
              </a:ext>
            </a:extLst>
          </p:cNvPr>
          <p:cNvSpPr/>
          <p:nvPr/>
        </p:nvSpPr>
        <p:spPr>
          <a:xfrm>
            <a:off x="2351320" y="1195365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Adatgyűjtés</a:t>
            </a:r>
          </a:p>
        </p:txBody>
      </p:sp>
      <p:sp>
        <p:nvSpPr>
          <p:cNvPr id="55" name="Téglalap: lekerekített 54">
            <a:extLst>
              <a:ext uri="{FF2B5EF4-FFF2-40B4-BE49-F238E27FC236}">
                <a16:creationId xmlns:a16="http://schemas.microsoft.com/office/drawing/2014/main" id="{B2081F54-62DE-4AC0-A3FF-D0CE65A73235}"/>
              </a:ext>
            </a:extLst>
          </p:cNvPr>
          <p:cNvSpPr/>
          <p:nvPr/>
        </p:nvSpPr>
        <p:spPr>
          <a:xfrm>
            <a:off x="2357852" y="2118475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Adatintegráció 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(SQL, API, SOA)</a:t>
            </a:r>
          </a:p>
        </p:txBody>
      </p:sp>
      <p:sp>
        <p:nvSpPr>
          <p:cNvPr id="56" name="Téglalap: lekerekített 55">
            <a:extLst>
              <a:ext uri="{FF2B5EF4-FFF2-40B4-BE49-F238E27FC236}">
                <a16:creationId xmlns:a16="http://schemas.microsoft.com/office/drawing/2014/main" id="{652B2E32-0775-4852-98B7-15C444538DCD}"/>
              </a:ext>
            </a:extLst>
          </p:cNvPr>
          <p:cNvSpPr/>
          <p:nvPr/>
        </p:nvSpPr>
        <p:spPr>
          <a:xfrm>
            <a:off x="4088683" y="1195365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Adat, elemzési infrastruktúra</a:t>
            </a:r>
          </a:p>
        </p:txBody>
      </p:sp>
      <p:sp>
        <p:nvSpPr>
          <p:cNvPr id="57" name="Téglalap: lekerekített 56">
            <a:extLst>
              <a:ext uri="{FF2B5EF4-FFF2-40B4-BE49-F238E27FC236}">
                <a16:creationId xmlns:a16="http://schemas.microsoft.com/office/drawing/2014/main" id="{1DC2B25B-3724-484A-8E9A-09BE5D469FE9}"/>
              </a:ext>
            </a:extLst>
          </p:cNvPr>
          <p:cNvSpPr/>
          <p:nvPr/>
        </p:nvSpPr>
        <p:spPr>
          <a:xfrm>
            <a:off x="4101748" y="2118475"/>
            <a:ext cx="1319348" cy="646500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 transzformáció</a:t>
            </a:r>
          </a:p>
        </p:txBody>
      </p:sp>
      <p:sp>
        <p:nvSpPr>
          <p:cNvPr id="58" name="Téglalap: lekerekített 57">
            <a:extLst>
              <a:ext uri="{FF2B5EF4-FFF2-40B4-BE49-F238E27FC236}">
                <a16:creationId xmlns:a16="http://schemas.microsoft.com/office/drawing/2014/main" id="{F20F1E15-BCE8-49BC-8852-664B1770D658}"/>
              </a:ext>
            </a:extLst>
          </p:cNvPr>
          <p:cNvSpPr/>
          <p:nvPr/>
        </p:nvSpPr>
        <p:spPr>
          <a:xfrm>
            <a:off x="6331134" y="382499"/>
            <a:ext cx="1750424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Discovery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-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problem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definition</a:t>
            </a:r>
            <a:endParaRPr kumimoji="0" lang="hu-HU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Téglalap: lekerekített 58">
            <a:extLst>
              <a:ext uri="{FF2B5EF4-FFF2-40B4-BE49-F238E27FC236}">
                <a16:creationId xmlns:a16="http://schemas.microsoft.com/office/drawing/2014/main" id="{EC5E41B6-1EA2-4F9F-8E8C-77FDF769F1B1}"/>
              </a:ext>
            </a:extLst>
          </p:cNvPr>
          <p:cNvSpPr/>
          <p:nvPr/>
        </p:nvSpPr>
        <p:spPr>
          <a:xfrm>
            <a:off x="8386392" y="382498"/>
            <a:ext cx="1750425" cy="927463"/>
          </a:xfrm>
          <a:prstGeom prst="roundRect">
            <a:avLst/>
          </a:prstGeom>
          <a:gradFill rotWithShape="1">
            <a:gsLst>
              <a:gs pos="0">
                <a:srgbClr val="70AD47">
                  <a:lumMod val="110000"/>
                  <a:satMod val="105000"/>
                  <a:tint val="67000"/>
                </a:srgbClr>
              </a:gs>
              <a:gs pos="50000">
                <a:srgbClr val="70AD47">
                  <a:lumMod val="105000"/>
                  <a:satMod val="103000"/>
                  <a:tint val="73000"/>
                </a:srgbClr>
              </a:gs>
              <a:gs pos="100000">
                <a:srgbClr val="70AD47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Adatgyűjtés</a:t>
            </a:r>
          </a:p>
        </p:txBody>
      </p:sp>
      <p:sp>
        <p:nvSpPr>
          <p:cNvPr id="60" name="Téglalap: lekerekített 59">
            <a:extLst>
              <a:ext uri="{FF2B5EF4-FFF2-40B4-BE49-F238E27FC236}">
                <a16:creationId xmlns:a16="http://schemas.microsoft.com/office/drawing/2014/main" id="{D95BE744-4BF4-4DA6-8FE4-6DF6929223B4}"/>
              </a:ext>
            </a:extLst>
          </p:cNvPr>
          <p:cNvSpPr/>
          <p:nvPr/>
        </p:nvSpPr>
        <p:spPr>
          <a:xfrm>
            <a:off x="6334401" y="1625842"/>
            <a:ext cx="1747157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Elsődleges adatelemzés – kutatási hipotézis</a:t>
            </a:r>
          </a:p>
        </p:txBody>
      </p:sp>
      <p:sp>
        <p:nvSpPr>
          <p:cNvPr id="61" name="Téglalap: lekerekített 60">
            <a:extLst>
              <a:ext uri="{FF2B5EF4-FFF2-40B4-BE49-F238E27FC236}">
                <a16:creationId xmlns:a16="http://schemas.microsoft.com/office/drawing/2014/main" id="{6660148B-1729-4E51-A6E1-502A3755A3F2}"/>
              </a:ext>
            </a:extLst>
          </p:cNvPr>
          <p:cNvSpPr/>
          <p:nvPr/>
        </p:nvSpPr>
        <p:spPr>
          <a:xfrm>
            <a:off x="8389660" y="1626327"/>
            <a:ext cx="1747157" cy="927463"/>
          </a:xfrm>
          <a:prstGeom prst="roundRect">
            <a:avLst/>
          </a:prstGeom>
          <a:gradFill rotWithShape="1">
            <a:gsLst>
              <a:gs pos="0">
                <a:srgbClr val="70AD47">
                  <a:lumMod val="110000"/>
                  <a:satMod val="105000"/>
                  <a:tint val="67000"/>
                </a:srgbClr>
              </a:gs>
              <a:gs pos="50000">
                <a:srgbClr val="70AD47">
                  <a:lumMod val="105000"/>
                  <a:satMod val="103000"/>
                  <a:tint val="73000"/>
                </a:srgbClr>
              </a:gs>
              <a:gs pos="100000">
                <a:srgbClr val="70AD47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70AD4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Adattisztítás</a:t>
            </a:r>
          </a:p>
        </p:txBody>
      </p:sp>
      <p:sp>
        <p:nvSpPr>
          <p:cNvPr id="62" name="Téglalap: lekerekített 61">
            <a:extLst>
              <a:ext uri="{FF2B5EF4-FFF2-40B4-BE49-F238E27FC236}">
                <a16:creationId xmlns:a16="http://schemas.microsoft.com/office/drawing/2014/main" id="{00DBBCC2-7342-47BB-A8FC-34040AA5CF01}"/>
              </a:ext>
            </a:extLst>
          </p:cNvPr>
          <p:cNvSpPr/>
          <p:nvPr/>
        </p:nvSpPr>
        <p:spPr>
          <a:xfrm>
            <a:off x="6657882" y="2869185"/>
            <a:ext cx="1747157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Feltáró adatelemzés / Vizuális adatelemzés</a:t>
            </a:r>
          </a:p>
        </p:txBody>
      </p:sp>
      <p:sp>
        <p:nvSpPr>
          <p:cNvPr id="63" name="Téglalap: lekerekített 62">
            <a:extLst>
              <a:ext uri="{FF2B5EF4-FFF2-40B4-BE49-F238E27FC236}">
                <a16:creationId xmlns:a16="http://schemas.microsoft.com/office/drawing/2014/main" id="{DCA6F6EB-A639-46C7-BA41-75F44FF253FE}"/>
              </a:ext>
            </a:extLst>
          </p:cNvPr>
          <p:cNvSpPr/>
          <p:nvPr/>
        </p:nvSpPr>
        <p:spPr>
          <a:xfrm>
            <a:off x="9592490" y="4088860"/>
            <a:ext cx="1750424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Előrejelzés + optimalizálás</a:t>
            </a:r>
          </a:p>
        </p:txBody>
      </p:sp>
      <p:sp>
        <p:nvSpPr>
          <p:cNvPr id="64" name="Téglalap: lekerekített 63">
            <a:extLst>
              <a:ext uri="{FF2B5EF4-FFF2-40B4-BE49-F238E27FC236}">
                <a16:creationId xmlns:a16="http://schemas.microsoft.com/office/drawing/2014/main" id="{EF13FE94-5B1E-4BAD-818D-1310797659B0}"/>
              </a:ext>
            </a:extLst>
          </p:cNvPr>
          <p:cNvSpPr/>
          <p:nvPr/>
        </p:nvSpPr>
        <p:spPr>
          <a:xfrm>
            <a:off x="5172910" y="4093405"/>
            <a:ext cx="1750424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Algoritmusok futtatása</a:t>
            </a:r>
          </a:p>
        </p:txBody>
      </p:sp>
      <p:sp>
        <p:nvSpPr>
          <p:cNvPr id="65" name="Téglalap: lekerekített 64">
            <a:extLst>
              <a:ext uri="{FF2B5EF4-FFF2-40B4-BE49-F238E27FC236}">
                <a16:creationId xmlns:a16="http://schemas.microsoft.com/office/drawing/2014/main" id="{550C570F-8810-4E74-8BA3-191E4D8FEDF3}"/>
              </a:ext>
            </a:extLst>
          </p:cNvPr>
          <p:cNvSpPr/>
          <p:nvPr/>
        </p:nvSpPr>
        <p:spPr>
          <a:xfrm>
            <a:off x="2963121" y="4095875"/>
            <a:ext cx="1750423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Előfeldolgozás</a:t>
            </a:r>
          </a:p>
        </p:txBody>
      </p:sp>
      <p:sp>
        <p:nvSpPr>
          <p:cNvPr id="66" name="Téglalap: lekerekített 65">
            <a:extLst>
              <a:ext uri="{FF2B5EF4-FFF2-40B4-BE49-F238E27FC236}">
                <a16:creationId xmlns:a16="http://schemas.microsoft.com/office/drawing/2014/main" id="{E100E7E9-FDE9-4EB6-9207-22FEBEE7B0DA}"/>
              </a:ext>
            </a:extLst>
          </p:cNvPr>
          <p:cNvSpPr/>
          <p:nvPr/>
        </p:nvSpPr>
        <p:spPr>
          <a:xfrm>
            <a:off x="753331" y="4095875"/>
            <a:ext cx="1750423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Modell építés,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Machine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Learning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/ Data Mining </a:t>
            </a: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alg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</a:t>
            </a:r>
          </a:p>
        </p:txBody>
      </p:sp>
      <p:sp>
        <p:nvSpPr>
          <p:cNvPr id="67" name="Téglalap: lekerekített 66">
            <a:extLst>
              <a:ext uri="{FF2B5EF4-FFF2-40B4-BE49-F238E27FC236}">
                <a16:creationId xmlns:a16="http://schemas.microsoft.com/office/drawing/2014/main" id="{BCCCD88A-3A00-49AE-BB03-8428BC6C8320}"/>
              </a:ext>
            </a:extLst>
          </p:cNvPr>
          <p:cNvSpPr/>
          <p:nvPr/>
        </p:nvSpPr>
        <p:spPr>
          <a:xfrm>
            <a:off x="7382700" y="4088860"/>
            <a:ext cx="1750424" cy="927463"/>
          </a:xfrm>
          <a:prstGeom prst="roundRect">
            <a:avLst/>
          </a:prstGeom>
          <a:solidFill>
            <a:srgbClr val="ED7D31"/>
          </a:solidFill>
          <a:ln w="12700" cap="flat" cmpd="sng" algn="ctr">
            <a:solidFill>
              <a:srgbClr val="ED7D31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Validálás</a:t>
            </a: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, Monitorozás</a:t>
            </a:r>
          </a:p>
        </p:txBody>
      </p:sp>
      <p:cxnSp>
        <p:nvCxnSpPr>
          <p:cNvPr id="68" name="Egyenes összekötő nyíllal 67">
            <a:extLst>
              <a:ext uri="{FF2B5EF4-FFF2-40B4-BE49-F238E27FC236}">
                <a16:creationId xmlns:a16="http://schemas.microsoft.com/office/drawing/2014/main" id="{E1698B7B-28FB-4431-9A01-5A23C1A828AA}"/>
              </a:ext>
            </a:extLst>
          </p:cNvPr>
          <p:cNvCxnSpPr>
            <a:stCxn id="58" idx="3"/>
            <a:endCxn id="59" idx="1"/>
          </p:cNvCxnSpPr>
          <p:nvPr/>
        </p:nvCxnSpPr>
        <p:spPr>
          <a:xfrm flipV="1">
            <a:off x="8081558" y="846230"/>
            <a:ext cx="304834" cy="1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69" name="Összekötő: szögletes 68">
            <a:extLst>
              <a:ext uri="{FF2B5EF4-FFF2-40B4-BE49-F238E27FC236}">
                <a16:creationId xmlns:a16="http://schemas.microsoft.com/office/drawing/2014/main" id="{A0E3C07F-C090-4E13-A70C-FF8B5A79FFE2}"/>
              </a:ext>
            </a:extLst>
          </p:cNvPr>
          <p:cNvCxnSpPr>
            <a:stCxn id="59" idx="3"/>
            <a:endCxn id="60" idx="0"/>
          </p:cNvCxnSpPr>
          <p:nvPr/>
        </p:nvCxnSpPr>
        <p:spPr>
          <a:xfrm flipH="1">
            <a:off x="7207980" y="846230"/>
            <a:ext cx="2928837" cy="779612"/>
          </a:xfrm>
          <a:prstGeom prst="bentConnector4">
            <a:avLst>
              <a:gd name="adj1" fmla="val -7805"/>
              <a:gd name="adj2" fmla="val 79741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0" name="Egyenes összekötő nyíllal 69">
            <a:extLst>
              <a:ext uri="{FF2B5EF4-FFF2-40B4-BE49-F238E27FC236}">
                <a16:creationId xmlns:a16="http://schemas.microsoft.com/office/drawing/2014/main" id="{9E61EEB3-1C27-4FD4-9D89-4D3246751BCA}"/>
              </a:ext>
            </a:extLst>
          </p:cNvPr>
          <p:cNvCxnSpPr>
            <a:stCxn id="60" idx="3"/>
            <a:endCxn id="61" idx="1"/>
          </p:cNvCxnSpPr>
          <p:nvPr/>
        </p:nvCxnSpPr>
        <p:spPr>
          <a:xfrm>
            <a:off x="8081558" y="2089574"/>
            <a:ext cx="308102" cy="485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1" name="Összekötő: szögletes 70">
            <a:extLst>
              <a:ext uri="{FF2B5EF4-FFF2-40B4-BE49-F238E27FC236}">
                <a16:creationId xmlns:a16="http://schemas.microsoft.com/office/drawing/2014/main" id="{723DB5FE-196C-498D-81B1-3235CCF6D225}"/>
              </a:ext>
            </a:extLst>
          </p:cNvPr>
          <p:cNvCxnSpPr>
            <a:stCxn id="61" idx="3"/>
            <a:endCxn id="62" idx="0"/>
          </p:cNvCxnSpPr>
          <p:nvPr/>
        </p:nvCxnSpPr>
        <p:spPr>
          <a:xfrm flipH="1">
            <a:off x="7531461" y="2090059"/>
            <a:ext cx="2605356" cy="779126"/>
          </a:xfrm>
          <a:prstGeom prst="bentConnector4">
            <a:avLst>
              <a:gd name="adj1" fmla="val -8774"/>
              <a:gd name="adj2" fmla="val 79760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2" name="Összekötő: szögletes 71">
            <a:extLst>
              <a:ext uri="{FF2B5EF4-FFF2-40B4-BE49-F238E27FC236}">
                <a16:creationId xmlns:a16="http://schemas.microsoft.com/office/drawing/2014/main" id="{1A7EF085-9889-4315-9478-A5444EC22572}"/>
              </a:ext>
            </a:extLst>
          </p:cNvPr>
          <p:cNvCxnSpPr>
            <a:cxnSpLocks/>
            <a:stCxn id="40" idx="2"/>
            <a:endCxn id="66" idx="0"/>
          </p:cNvCxnSpPr>
          <p:nvPr/>
        </p:nvCxnSpPr>
        <p:spPr>
          <a:xfrm rot="5400000">
            <a:off x="5550830" y="-132655"/>
            <a:ext cx="306244" cy="8150817"/>
          </a:xfrm>
          <a:prstGeom prst="bentConnector3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3" name="Egyenes összekötő nyíllal 72">
            <a:extLst>
              <a:ext uri="{FF2B5EF4-FFF2-40B4-BE49-F238E27FC236}">
                <a16:creationId xmlns:a16="http://schemas.microsoft.com/office/drawing/2014/main" id="{EB7404B5-2043-443D-AE65-B8E2A9EF71A2}"/>
              </a:ext>
            </a:extLst>
          </p:cNvPr>
          <p:cNvCxnSpPr>
            <a:stCxn id="66" idx="3"/>
            <a:endCxn id="65" idx="1"/>
          </p:cNvCxnSpPr>
          <p:nvPr/>
        </p:nvCxnSpPr>
        <p:spPr>
          <a:xfrm>
            <a:off x="2503754" y="4559607"/>
            <a:ext cx="459367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4" name="Egyenes összekötő nyíllal 73">
            <a:extLst>
              <a:ext uri="{FF2B5EF4-FFF2-40B4-BE49-F238E27FC236}">
                <a16:creationId xmlns:a16="http://schemas.microsoft.com/office/drawing/2014/main" id="{82927F9A-C4E7-478E-86B7-357C62E0319C}"/>
              </a:ext>
            </a:extLst>
          </p:cNvPr>
          <p:cNvCxnSpPr>
            <a:stCxn id="65" idx="3"/>
            <a:endCxn id="64" idx="1"/>
          </p:cNvCxnSpPr>
          <p:nvPr/>
        </p:nvCxnSpPr>
        <p:spPr>
          <a:xfrm flipV="1">
            <a:off x="4713544" y="4557137"/>
            <a:ext cx="459366" cy="247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5" name="Egyenes összekötő nyíllal 74">
            <a:extLst>
              <a:ext uri="{FF2B5EF4-FFF2-40B4-BE49-F238E27FC236}">
                <a16:creationId xmlns:a16="http://schemas.microsoft.com/office/drawing/2014/main" id="{6BF77BAB-A78F-40BD-BD02-3331C92BBFEB}"/>
              </a:ext>
            </a:extLst>
          </p:cNvPr>
          <p:cNvCxnSpPr>
            <a:stCxn id="64" idx="3"/>
            <a:endCxn id="67" idx="1"/>
          </p:cNvCxnSpPr>
          <p:nvPr/>
        </p:nvCxnSpPr>
        <p:spPr>
          <a:xfrm flipV="1">
            <a:off x="6923334" y="4552592"/>
            <a:ext cx="459366" cy="4545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6" name="Egyenes összekötő nyíllal 75">
            <a:extLst>
              <a:ext uri="{FF2B5EF4-FFF2-40B4-BE49-F238E27FC236}">
                <a16:creationId xmlns:a16="http://schemas.microsoft.com/office/drawing/2014/main" id="{35FFF82A-25A4-4673-943F-05323D733894}"/>
              </a:ext>
            </a:extLst>
          </p:cNvPr>
          <p:cNvCxnSpPr>
            <a:stCxn id="67" idx="3"/>
            <a:endCxn id="63" idx="1"/>
          </p:cNvCxnSpPr>
          <p:nvPr/>
        </p:nvCxnSpPr>
        <p:spPr>
          <a:xfrm>
            <a:off x="9133124" y="4552592"/>
            <a:ext cx="459366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sp>
        <p:nvSpPr>
          <p:cNvPr id="77" name="Téglalap: lekerekített 76">
            <a:extLst>
              <a:ext uri="{FF2B5EF4-FFF2-40B4-BE49-F238E27FC236}">
                <a16:creationId xmlns:a16="http://schemas.microsoft.com/office/drawing/2014/main" id="{D0CD9584-A4F2-4E69-AAF8-FE4748F81D96}"/>
              </a:ext>
            </a:extLst>
          </p:cNvPr>
          <p:cNvSpPr/>
          <p:nvPr/>
        </p:nvSpPr>
        <p:spPr>
          <a:xfrm>
            <a:off x="5176177" y="5824917"/>
            <a:ext cx="1747157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Eredmény elemzése, bemutatása</a:t>
            </a:r>
          </a:p>
        </p:txBody>
      </p:sp>
      <p:cxnSp>
        <p:nvCxnSpPr>
          <p:cNvPr id="78" name="Összekötő: szögletes 77">
            <a:extLst>
              <a:ext uri="{FF2B5EF4-FFF2-40B4-BE49-F238E27FC236}">
                <a16:creationId xmlns:a16="http://schemas.microsoft.com/office/drawing/2014/main" id="{0B3D006B-ADF1-44B4-AA8E-094A93DF4FE4}"/>
              </a:ext>
            </a:extLst>
          </p:cNvPr>
          <p:cNvCxnSpPr>
            <a:stCxn id="63" idx="3"/>
            <a:endCxn id="77" idx="0"/>
          </p:cNvCxnSpPr>
          <p:nvPr/>
        </p:nvCxnSpPr>
        <p:spPr>
          <a:xfrm flipH="1">
            <a:off x="6049756" y="4552592"/>
            <a:ext cx="5293158" cy="1272325"/>
          </a:xfrm>
          <a:prstGeom prst="bentConnector4">
            <a:avLst>
              <a:gd name="adj1" fmla="val -4319"/>
              <a:gd name="adj2" fmla="val 68224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79" name="Összekötő: szögletes 78">
            <a:extLst>
              <a:ext uri="{FF2B5EF4-FFF2-40B4-BE49-F238E27FC236}">
                <a16:creationId xmlns:a16="http://schemas.microsoft.com/office/drawing/2014/main" id="{10C06F65-630B-4228-A5B2-3D0088CCD41D}"/>
              </a:ext>
            </a:extLst>
          </p:cNvPr>
          <p:cNvCxnSpPr>
            <a:stCxn id="67" idx="2"/>
            <a:endCxn id="66" idx="2"/>
          </p:cNvCxnSpPr>
          <p:nvPr/>
        </p:nvCxnSpPr>
        <p:spPr>
          <a:xfrm rot="5400000">
            <a:off x="4939721" y="1705146"/>
            <a:ext cx="7015" cy="6629369"/>
          </a:xfrm>
          <a:prstGeom prst="bentConnector3">
            <a:avLst>
              <a:gd name="adj1" fmla="val 3358731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0" name="Összekötő: szögletes 79">
            <a:extLst>
              <a:ext uri="{FF2B5EF4-FFF2-40B4-BE49-F238E27FC236}">
                <a16:creationId xmlns:a16="http://schemas.microsoft.com/office/drawing/2014/main" id="{A36E8165-1116-4BEC-910F-6B5E40B2FE9C}"/>
              </a:ext>
            </a:extLst>
          </p:cNvPr>
          <p:cNvCxnSpPr>
            <a:cxnSpLocks/>
          </p:cNvCxnSpPr>
          <p:nvPr/>
        </p:nvCxnSpPr>
        <p:spPr>
          <a:xfrm rot="5400000">
            <a:off x="6031553" y="2810041"/>
            <a:ext cx="7015" cy="4419579"/>
          </a:xfrm>
          <a:prstGeom prst="bentConnector3">
            <a:avLst>
              <a:gd name="adj1" fmla="val 3358731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1" name="Összekötő: szögletes 80">
            <a:extLst>
              <a:ext uri="{FF2B5EF4-FFF2-40B4-BE49-F238E27FC236}">
                <a16:creationId xmlns:a16="http://schemas.microsoft.com/office/drawing/2014/main" id="{80F32523-5B52-4FBE-A882-4B6E2E9006A2}"/>
              </a:ext>
            </a:extLst>
          </p:cNvPr>
          <p:cNvCxnSpPr>
            <a:stCxn id="67" idx="2"/>
            <a:endCxn id="64" idx="2"/>
          </p:cNvCxnSpPr>
          <p:nvPr/>
        </p:nvCxnSpPr>
        <p:spPr>
          <a:xfrm rot="5400000">
            <a:off x="7150745" y="3913700"/>
            <a:ext cx="4545" cy="2209790"/>
          </a:xfrm>
          <a:prstGeom prst="bentConnector3">
            <a:avLst>
              <a:gd name="adj1" fmla="val 5129703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82" name="Összekötő: görbe 81">
            <a:extLst>
              <a:ext uri="{FF2B5EF4-FFF2-40B4-BE49-F238E27FC236}">
                <a16:creationId xmlns:a16="http://schemas.microsoft.com/office/drawing/2014/main" id="{897D81AC-9BE0-4D30-8C51-6A331860BF55}"/>
              </a:ext>
            </a:extLst>
          </p:cNvPr>
          <p:cNvCxnSpPr>
            <a:stCxn id="63" idx="2"/>
            <a:endCxn id="66" idx="2"/>
          </p:cNvCxnSpPr>
          <p:nvPr/>
        </p:nvCxnSpPr>
        <p:spPr>
          <a:xfrm rot="5400000">
            <a:off x="6044616" y="600251"/>
            <a:ext cx="7015" cy="8839159"/>
          </a:xfrm>
          <a:prstGeom prst="curvedConnector3">
            <a:avLst>
              <a:gd name="adj1" fmla="val 3358731"/>
            </a:avLst>
          </a:prstGeom>
          <a:noFill/>
          <a:ln w="3810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40" name="Téglalap: lekerekített 39">
            <a:extLst>
              <a:ext uri="{FF2B5EF4-FFF2-40B4-BE49-F238E27FC236}">
                <a16:creationId xmlns:a16="http://schemas.microsoft.com/office/drawing/2014/main" id="{DD12192B-CF0B-4644-9759-AA973541B15E}"/>
              </a:ext>
            </a:extLst>
          </p:cNvPr>
          <p:cNvSpPr/>
          <p:nvPr/>
        </p:nvSpPr>
        <p:spPr>
          <a:xfrm>
            <a:off x="8905781" y="2862168"/>
            <a:ext cx="1747157" cy="927463"/>
          </a:xfrm>
          <a:prstGeom prst="round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Leírók kiválasztása</a:t>
            </a:r>
          </a:p>
        </p:txBody>
      </p:sp>
      <p:cxnSp>
        <p:nvCxnSpPr>
          <p:cNvPr id="41" name="Egyenes összekötő nyíllal 40">
            <a:extLst>
              <a:ext uri="{FF2B5EF4-FFF2-40B4-BE49-F238E27FC236}">
                <a16:creationId xmlns:a16="http://schemas.microsoft.com/office/drawing/2014/main" id="{9B5BCD57-7864-45DA-B846-C130D5374610}"/>
              </a:ext>
            </a:extLst>
          </p:cNvPr>
          <p:cNvCxnSpPr>
            <a:cxnSpLocks/>
            <a:stCxn id="62" idx="3"/>
            <a:endCxn id="40" idx="1"/>
          </p:cNvCxnSpPr>
          <p:nvPr/>
        </p:nvCxnSpPr>
        <p:spPr>
          <a:xfrm flipV="1">
            <a:off x="8405039" y="3325900"/>
            <a:ext cx="500742" cy="7017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3847213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4553E-164F-4191-8658-1189AE82D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sz="3600" dirty="0">
                <a:solidFill>
                  <a:srgbClr val="FFFFFF"/>
                </a:solidFill>
              </a:rPr>
              <a:t>Gépi tanulási algoritmusok térképe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EB0C1DC-6908-4091-91E2-3CFE19629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2ED93699-2DBE-4011-A442-E2BEB48FCEE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0204382-F0F6-4D65-A7EB-46E2FAE511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721" y="802809"/>
            <a:ext cx="7541541" cy="571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08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97169-5BF6-444D-8CA4-AE40F9713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Bináris klasszifikáció / osztályozás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76B15D9-8C5C-4824-8862-96467F8290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lvl="2">
              <a:buSzPct val="100000"/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0884DA4-55A6-49CD-B815-6633D5EDC7C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hu-HU" sz="2400" dirty="0"/>
              <a:t>Az adatokat 2 osztályba kell sorolni</a:t>
            </a:r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hu-HU" sz="2400" dirty="0"/>
              <a:t>Felügyelt tanulási módszer</a:t>
            </a:r>
          </a:p>
          <a:p>
            <a:pPr marL="384048" lvl="2" indent="0">
              <a:buSzPct val="100000"/>
              <a:buNone/>
            </a:pPr>
            <a:endParaRPr lang="hu-HU" sz="2400" dirty="0"/>
          </a:p>
          <a:p>
            <a:pPr lvl="2">
              <a:buSzPct val="100000"/>
              <a:buFont typeface="Arial" panose="020B0604020202020204" pitchFamily="34" charset="0"/>
              <a:buChar char="•"/>
            </a:pPr>
            <a:r>
              <a:rPr lang="hu-HU" sz="2400" dirty="0"/>
              <a:t>Megoldó módszerek: </a:t>
            </a:r>
          </a:p>
          <a:p>
            <a:pPr lvl="4">
              <a:buSzPct val="100000"/>
              <a:buFont typeface="Courier New" panose="02070309020205020404" pitchFamily="49" charset="0"/>
              <a:buChar char="o"/>
            </a:pPr>
            <a:r>
              <a:rPr lang="hu-HU" sz="2000" dirty="0"/>
              <a:t> Logisztikus regresszió </a:t>
            </a:r>
          </a:p>
          <a:p>
            <a:pPr lvl="4">
              <a:buSzPct val="100000"/>
              <a:buFont typeface="Courier New" panose="02070309020205020404" pitchFamily="49" charset="0"/>
              <a:buChar char="o"/>
            </a:pPr>
            <a:r>
              <a:rPr lang="hu-HU" sz="2000" dirty="0"/>
              <a:t> </a:t>
            </a:r>
            <a:r>
              <a:rPr lang="hu-HU" sz="2000" dirty="0" err="1"/>
              <a:t>Support</a:t>
            </a:r>
            <a:r>
              <a:rPr lang="hu-HU" sz="2000" dirty="0"/>
              <a:t> </a:t>
            </a:r>
            <a:r>
              <a:rPr lang="hu-HU" sz="2000" dirty="0" err="1"/>
              <a:t>vector</a:t>
            </a:r>
            <a:r>
              <a:rPr lang="hu-HU" sz="2000" dirty="0"/>
              <a:t> </a:t>
            </a:r>
            <a:r>
              <a:rPr lang="hu-HU" sz="2000" dirty="0" err="1"/>
              <a:t>machine</a:t>
            </a:r>
            <a:endParaRPr lang="hu-HU" sz="2000" dirty="0"/>
          </a:p>
          <a:p>
            <a:pPr lvl="4">
              <a:buSzPct val="100000"/>
              <a:buFont typeface="Courier New" panose="02070309020205020404" pitchFamily="49" charset="0"/>
              <a:buChar char="o"/>
            </a:pPr>
            <a:r>
              <a:rPr lang="hu-HU" sz="2000" dirty="0"/>
              <a:t> Döntési fák (erdő)</a:t>
            </a:r>
          </a:p>
          <a:p>
            <a:pPr lvl="4">
              <a:buSzPct val="100000"/>
              <a:buFont typeface="Courier New" panose="02070309020205020404" pitchFamily="49" charset="0"/>
              <a:buChar char="o"/>
            </a:pPr>
            <a:r>
              <a:rPr lang="hu-HU" sz="2000" dirty="0"/>
              <a:t> Neurális hálók</a:t>
            </a:r>
            <a:endParaRPr lang="en-US" sz="2000" dirty="0"/>
          </a:p>
          <a:p>
            <a:endParaRPr lang="hu-HU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2FEFA497-6A88-4516-B043-5540D785C5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30"/>
          <a:stretch/>
        </p:blipFill>
        <p:spPr>
          <a:xfrm>
            <a:off x="924453" y="1471210"/>
            <a:ext cx="5247747" cy="4653186"/>
          </a:xfrm>
          <a:prstGeom prst="rect">
            <a:avLst/>
          </a:prstGeom>
        </p:spPr>
      </p:pic>
      <p:pic>
        <p:nvPicPr>
          <p:cNvPr id="11" name="Picture 13">
            <a:extLst>
              <a:ext uri="{FF2B5EF4-FFF2-40B4-BE49-F238E27FC236}">
                <a16:creationId xmlns:a16="http://schemas.microsoft.com/office/drawing/2014/main" id="{D2112DE6-7C84-4AEE-9342-A3280EC8FF3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569010" y="461828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117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6F3A8-8D0C-4C2C-9FFC-CC60B184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Példa (Időjárásjelentés)</a:t>
            </a:r>
          </a:p>
        </p:txBody>
      </p:sp>
      <p:sp>
        <p:nvSpPr>
          <p:cNvPr id="8" name="Tartalom helye 7">
            <a:extLst>
              <a:ext uri="{FF2B5EF4-FFF2-40B4-BE49-F238E27FC236}">
                <a16:creationId xmlns:a16="http://schemas.microsoft.com/office/drawing/2014/main" id="{67D30B1C-8CF9-4821-82E0-F56788D77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569" y="1315622"/>
            <a:ext cx="4747402" cy="2908035"/>
          </a:xfrm>
        </p:spPr>
        <p:txBody>
          <a:bodyPr/>
          <a:lstStyle/>
          <a:p>
            <a:r>
              <a:rPr lang="hu-HU" dirty="0"/>
              <a:t>Időjárásadatok alapján döntsük el, hogy holnap meleg vagy hideg lesz?</a:t>
            </a:r>
          </a:p>
          <a:p>
            <a:pPr marL="0" indent="0">
              <a:buNone/>
            </a:pPr>
            <a:endParaRPr lang="hu-HU" dirty="0"/>
          </a:p>
          <a:p>
            <a:endParaRPr lang="hu-HU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2E2E3E11-B80C-4EB1-86ED-050E2BE32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534" y="2101361"/>
            <a:ext cx="6859466" cy="265527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6">
                <a:extLst>
                  <a:ext uri="{FF2B5EF4-FFF2-40B4-BE49-F238E27FC236}">
                    <a16:creationId xmlns:a16="http://schemas.microsoft.com/office/drawing/2014/main" id="{0C9C3593-37A3-4497-951F-AAD80C26FACC}"/>
                  </a:ext>
                </a:extLst>
              </p:cNvPr>
              <p:cNvSpPr txBox="1"/>
              <p:nvPr/>
            </p:nvSpPr>
            <p:spPr>
              <a:xfrm>
                <a:off x="192294" y="4756638"/>
                <a:ext cx="10775853" cy="151015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66928" lvl="2" indent="-182880" algn="just" defTabSz="914400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hu-HU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Tanuló adatok: 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{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h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ő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é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𝑟𝑠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é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𝑘𝑙𝑒𝑡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𝑛𝑦𝑜𝑚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á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, 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𝑠𝑧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é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𝑙𝑠𝑒𝑏𝑒𝑠𝑠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é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𝑔</m:t>
                    </m:r>
                    <m:r>
                      <a:rPr lang="en-US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}</m:t>
                    </m:r>
                    <m:r>
                      <a:rPr lang="hu-HU" sz="2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hu-HU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hármasok és „hideg” / „meleg” címkék halmaza</a:t>
                </a:r>
              </a:p>
              <a:p>
                <a:pPr marL="566928" lvl="2" indent="-182880" algn="just" defTabSz="914400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hu-HU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Tesztelés: adott adathármasra az eredmény „hideg” vagy „meleg” </a:t>
                </a:r>
              </a:p>
              <a:p>
                <a:endParaRPr lang="hu-HU" dirty="0"/>
              </a:p>
            </p:txBody>
          </p:sp>
        </mc:Choice>
        <mc:Fallback xmlns="">
          <p:sp>
            <p:nvSpPr>
              <p:cNvPr id="10" name="TextBox 6">
                <a:extLst>
                  <a:ext uri="{FF2B5EF4-FFF2-40B4-BE49-F238E27FC236}">
                    <a16:creationId xmlns:a16="http://schemas.microsoft.com/office/drawing/2014/main" id="{0C9C3593-37A3-4497-951F-AAD80C26FAC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2294" y="4756638"/>
                <a:ext cx="10775853" cy="1510157"/>
              </a:xfrm>
              <a:prstGeom prst="rect">
                <a:avLst/>
              </a:prstGeom>
              <a:blipFill>
                <a:blip r:embed="rId3"/>
                <a:stretch>
                  <a:fillRect t="-5645" r="-905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2684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474CA-046F-41E2-8DB6-82FA79DE4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Többosztályos klasszifikáció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B20CF2B-D530-40A9-95E7-BAABD689B9D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hu-HU" sz="2400" dirty="0"/>
              <a:t> Az adatokat több, mint 2 osztályba kell sorolni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u-HU" sz="2400" dirty="0"/>
              <a:t> Felügyelt tanulási módszer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hu-HU" sz="2400" dirty="0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647437BC-0F5C-4E76-84F2-CF3F7DFC21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68" r="7446" b="1"/>
          <a:stretch/>
        </p:blipFill>
        <p:spPr>
          <a:xfrm>
            <a:off x="591457" y="1238349"/>
            <a:ext cx="5504543" cy="4938614"/>
          </a:xfrm>
          <a:prstGeom prst="rect">
            <a:avLst/>
          </a:prstGeom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C931C85F-F02C-4C34-9F83-88B065E0429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569010" y="461828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796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706FD-EB6A-4FDA-B5BE-BD20624A2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400" dirty="0"/>
              <a:t>Példa (Orvosi diagnózis)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DC5FE-B244-497C-BE42-09DC5A08C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1678" y="1621864"/>
            <a:ext cx="6523521" cy="1450757"/>
          </a:xfrm>
        </p:spPr>
        <p:txBody>
          <a:bodyPr>
            <a:normAutofit/>
          </a:bodyPr>
          <a:lstStyle/>
          <a:p>
            <a:pPr algn="just">
              <a:buFont typeface="Arial" panose="020B0604020202020204" pitchFamily="34" charset="0"/>
              <a:buChar char="•"/>
            </a:pPr>
            <a:r>
              <a:rPr lang="hu-HU" sz="2400" dirty="0"/>
              <a:t> Az orvos különböző mérések alapján a beteget 10 betegségkategória egyike közé sorolja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B892CA-CF56-4D64-A663-6971FB494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50"/>
          <a:stretch/>
        </p:blipFill>
        <p:spPr>
          <a:xfrm>
            <a:off x="7830569" y="1883139"/>
            <a:ext cx="3767558" cy="335299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D2F83D1-0A62-41FF-8F4B-C592F1420D09}"/>
                  </a:ext>
                </a:extLst>
              </p:cNvPr>
              <p:cNvSpPr/>
              <p:nvPr/>
            </p:nvSpPr>
            <p:spPr>
              <a:xfrm>
                <a:off x="791677" y="4198744"/>
                <a:ext cx="6523521" cy="149887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109728" lvl="1" indent="-182880" algn="just" defTabSz="914400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hu-HU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Tanuló adatok: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{</a:t>
                </a:r>
                <a:r>
                  <a:rPr lang="hu-HU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vérnyomás, cukorszint, pulzus, ...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} n-esek</a:t>
                </a:r>
                <a14:m>
                  <m:oMath xmlns:m="http://schemas.openxmlformats.org/officeDocument/2006/math">
                    <m:r>
                      <a:rPr lang="en-US" sz="2400" i="1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hu-HU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és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hu-HU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valamilyen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 </a:t>
                </a:r>
                <a:r>
                  <a:rPr lang="hu-HU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betegség címke</a:t>
                </a:r>
              </a:p>
              <a:p>
                <a:pPr marL="109728" lvl="1" indent="-182880" algn="just" defTabSz="914400">
                  <a:lnSpc>
                    <a:spcPct val="90000"/>
                  </a:lnSpc>
                  <a:spcBef>
                    <a:spcPts val="200"/>
                  </a:spcBef>
                  <a:spcAft>
                    <a:spcPts val="400"/>
                  </a:spcAft>
                  <a:buClr>
                    <a:schemeClr val="accent1"/>
                  </a:buClr>
                  <a:buSzPct val="100000"/>
                  <a:buFont typeface="Arial" panose="020B0604020202020204" pitchFamily="34" charset="0"/>
                  <a:buChar char="•"/>
                </a:pPr>
                <a:r>
                  <a:rPr lang="hu-HU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Tesztelés: adott adat n-esre a modell a 10 osztály egyikébe sorolja a beteget</a:t>
                </a:r>
              </a:p>
            </p:txBody>
          </p:sp>
        </mc:Choice>
        <mc:Fallback xmlns="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D2F83D1-0A62-41FF-8F4B-C592F1420D0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1677" y="4198744"/>
                <a:ext cx="6523521" cy="1498872"/>
              </a:xfrm>
              <a:prstGeom prst="rect">
                <a:avLst/>
              </a:prstGeom>
              <a:blipFill>
                <a:blip r:embed="rId3"/>
                <a:stretch>
                  <a:fillRect l="-1308" t="-5691" r="-1402" b="-8130"/>
                </a:stretch>
              </a:blipFill>
            </p:spPr>
            <p:txBody>
              <a:bodyPr/>
              <a:lstStyle/>
              <a:p>
                <a:r>
                  <a:rPr lang="hu-H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90374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81933-C06E-4EE7-88F8-BA5DAA7D2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Regresszió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46D6135-411A-4A99-BBBD-7AB2DF4809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12001" y="1414886"/>
            <a:ext cx="4862285" cy="475832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hu-HU" sz="2400" dirty="0"/>
              <a:t> Nem osztályozni kell, hanem megbecsülni egy értéket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u-HU" sz="2400" dirty="0"/>
              <a:t> Felügyelt tanulási módszer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u-HU" sz="2400" dirty="0"/>
              <a:t> </a:t>
            </a:r>
            <a:r>
              <a:rPr lang="hu-HU" sz="2400" dirty="0" err="1"/>
              <a:t>Megolási</a:t>
            </a:r>
            <a:r>
              <a:rPr lang="hu-HU" sz="2400" dirty="0"/>
              <a:t> módszerek: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sz="2000" dirty="0"/>
              <a:t> Lineáris regresszió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sz="2000" dirty="0"/>
              <a:t> </a:t>
            </a:r>
            <a:r>
              <a:rPr lang="hu-HU" sz="2000" dirty="0" err="1"/>
              <a:t>Polinomiális</a:t>
            </a:r>
            <a:r>
              <a:rPr lang="hu-HU" sz="2000" dirty="0"/>
              <a:t> regresszió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sz="2000" dirty="0"/>
              <a:t> Döntési fák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sz="2000" dirty="0"/>
              <a:t> Neurális hálók</a:t>
            </a:r>
            <a:endParaRPr lang="en-US" sz="2000" dirty="0"/>
          </a:p>
          <a:p>
            <a:endParaRPr lang="hu-HU" dirty="0"/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2B128684-B71A-408B-BDCC-3B56F1D92BA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29" y="1640489"/>
            <a:ext cx="6604000" cy="4292600"/>
          </a:xfrm>
          <a:prstGeom prst="rect">
            <a:avLst/>
          </a:prstGeom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987F2863-FD99-403E-80CB-955A9EE8EB0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569010" y="461828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740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EB722-C939-4252-8410-0DC15281A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Példa (Ingatlanpiac)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41A6A5-0458-4B9A-A928-7B5805897802}"/>
              </a:ext>
            </a:extLst>
          </p:cNvPr>
          <p:cNvSpPr txBox="1"/>
          <p:nvPr/>
        </p:nvSpPr>
        <p:spPr>
          <a:xfrm>
            <a:off x="705396" y="1878410"/>
            <a:ext cx="6035674" cy="2751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defTabSz="9144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Tegyük fel, hogy az ingatlanok árai lineárisan függnek az alapterülettől, és semmi mástól.</a:t>
            </a:r>
          </a:p>
          <a:p>
            <a:pPr marL="342900" indent="-342900" defTabSz="9144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Ez a regresszió egy olyan esete, ahol lineáris modellt lehet találni a problémára</a:t>
            </a:r>
          </a:p>
          <a:p>
            <a:pPr defTabSz="914400">
              <a:lnSpc>
                <a:spcPct val="90000"/>
              </a:lnSpc>
              <a:buClr>
                <a:schemeClr val="accent1"/>
              </a:buClr>
            </a:pPr>
            <a:endParaRPr lang="hu-HU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defTabSz="9144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Tanuló adatok: (terület, ár) párok halmaza</a:t>
            </a:r>
          </a:p>
          <a:p>
            <a:pPr marL="342900" indent="-342900" defTabSz="914400">
              <a:lnSpc>
                <a:spcPct val="90000"/>
              </a:lnSpc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hu-HU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Tesztelés: terület a bemenet, eredmény pedig a becsült ár érték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C60EFAE-2680-4941-953C-4D15FE7BBF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1070" y="1878410"/>
            <a:ext cx="5059045" cy="3848100"/>
          </a:xfrm>
        </p:spPr>
      </p:pic>
    </p:spTree>
    <p:extLst>
      <p:ext uri="{BB962C8B-B14F-4D97-AF65-F5344CB8AC3E}">
        <p14:creationId xmlns:p14="http://schemas.microsoft.com/office/powerpoint/2010/main" val="1613928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E2A48-0378-4B48-B404-42EDBD345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Klaszterezés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550B747-1BDE-41EB-B647-BD443F9305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hu-HU" sz="2400" dirty="0"/>
              <a:t> Az adatokat távolság, sűrűség alapján csoportosítani kell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u-HU" sz="2400" dirty="0"/>
              <a:t> Nem felügyelt tanulási módszer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u-HU" sz="2400" dirty="0"/>
              <a:t> Megoldási módszerek: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sz="2000" dirty="0"/>
              <a:t> K-Means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hu-HU" sz="2000" dirty="0"/>
              <a:t> DB-Scan</a:t>
            </a:r>
            <a:endParaRPr lang="en-US" sz="2000" dirty="0"/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BF2441D2-32AE-4A39-8619-6DDA8471A9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8" r="5920"/>
          <a:stretch/>
        </p:blipFill>
        <p:spPr>
          <a:xfrm>
            <a:off x="4673598" y="2623631"/>
            <a:ext cx="7199085" cy="4151187"/>
          </a:xfrm>
          <a:prstGeom prst="rect">
            <a:avLst/>
          </a:prstGeom>
        </p:spPr>
      </p:pic>
      <p:pic>
        <p:nvPicPr>
          <p:cNvPr id="12" name="Picture 13">
            <a:extLst>
              <a:ext uri="{FF2B5EF4-FFF2-40B4-BE49-F238E27FC236}">
                <a16:creationId xmlns:a16="http://schemas.microsoft.com/office/drawing/2014/main" id="{F8B1DCDD-496F-45B4-AB50-46825CD7BD9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569010" y="461828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505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67ED7-DF1F-4E5E-9A58-95EA50645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Példa (vásárlási szokások)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03E557D-7DF9-4CFA-8CF5-13D96B78B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Mérési adatok: ki milyen kategóriájú termékeket vásárolt, és mennyit költött rájuk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u-HU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Ezek alapján lehetséges, hogy el lehet különíteni csoportokat, például: férfiak-nők, életkorcsoportok, stb.</a:t>
            </a:r>
          </a:p>
          <a:p>
            <a:endParaRPr lang="hu-HU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A143AF2C-D5BA-4E6C-80BF-1B92B2E0F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870173"/>
            <a:ext cx="5605288" cy="3855260"/>
          </a:xfrm>
          <a:prstGeom prst="rect">
            <a:avLst/>
          </a:prstGeom>
        </p:spPr>
      </p:pic>
      <p:pic>
        <p:nvPicPr>
          <p:cNvPr id="8" name="Picture 13">
            <a:extLst>
              <a:ext uri="{FF2B5EF4-FFF2-40B4-BE49-F238E27FC236}">
                <a16:creationId xmlns:a16="http://schemas.microsoft.com/office/drawing/2014/main" id="{845E4F77-D9A7-409F-888D-4934FB8A4A9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48"/>
          <a:stretch/>
        </p:blipFill>
        <p:spPr>
          <a:xfrm>
            <a:off x="10569010" y="461828"/>
            <a:ext cx="633978" cy="67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495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>
            <a:extLst>
              <a:ext uri="{FF2B5EF4-FFF2-40B4-BE49-F238E27FC236}">
                <a16:creationId xmlns:a16="http://schemas.microsoft.com/office/drawing/2014/main" id="{30FAA61E-9109-4B6D-9CFD-F2C0A52C2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Gépi tanulás (</a:t>
            </a:r>
            <a:r>
              <a:rPr lang="hu-HU" dirty="0" err="1"/>
              <a:t>Machine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)</a:t>
            </a:r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C9DC940D-D968-45AB-8FD5-1A69DE9F7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 gépi tanulás célja olyan algoritmusok készítése, melyek a rendelkezésre álló adatokból egy modellt tanulnak / tapasztalatot szereznek, és ezt felhasználva következtetést vonnak le / előrejelzést, </a:t>
            </a:r>
            <a:r>
              <a:rPr lang="hu-HU" sz="2400" dirty="0" err="1"/>
              <a:t>predikciót</a:t>
            </a:r>
            <a:r>
              <a:rPr lang="hu-HU" sz="2400" dirty="0"/>
              <a:t> tesznek lehetővé a tanított, vagy újabb (hasonló) adatokon.</a:t>
            </a:r>
          </a:p>
          <a:p>
            <a:endParaRPr lang="hu-HU" sz="2400" dirty="0"/>
          </a:p>
          <a:p>
            <a:r>
              <a:rPr lang="hu-HU" sz="2400" dirty="0"/>
              <a:t>Bemenetei (mindkettő jelentősen meghatározza / befolyásolja a tanulás eredményességét):</a:t>
            </a:r>
          </a:p>
          <a:p>
            <a:pPr lvl="1"/>
            <a:r>
              <a:rPr lang="hu-HU" sz="2200" dirty="0"/>
              <a:t>Paraméterek / változók száma / jellemzők: melyek az adatokat jellemzik</a:t>
            </a:r>
          </a:p>
          <a:p>
            <a:pPr lvl="1"/>
            <a:r>
              <a:rPr lang="hu-HU" sz="2200" dirty="0"/>
              <a:t>Elemszám / mintaszám: az adatok mennyisége</a:t>
            </a:r>
          </a:p>
          <a:p>
            <a:endParaRPr lang="hu-HU" sz="2400" dirty="0"/>
          </a:p>
        </p:txBody>
      </p:sp>
      <p:sp>
        <p:nvSpPr>
          <p:cNvPr id="3" name="Dia számának helye 2">
            <a:extLst>
              <a:ext uri="{FF2B5EF4-FFF2-40B4-BE49-F238E27FC236}">
                <a16:creationId xmlns:a16="http://schemas.microsoft.com/office/drawing/2014/main" id="{6E27ED23-AA71-4FD5-8389-444CB5C21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1514C-5E56-4738-A1FF-4B1CFD2A3E3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89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220632" y="3348238"/>
            <a:ext cx="9106263" cy="1200158"/>
          </a:xfrm>
        </p:spPr>
        <p:txBody>
          <a:bodyPr/>
          <a:lstStyle/>
          <a:p>
            <a:r>
              <a:rPr lang="hu-HU" dirty="0"/>
              <a:t>Köszönöm a figyelmet!</a:t>
            </a:r>
            <a:endParaRPr lang="en-US" dirty="0"/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34BDD74C-5263-464C-AA3C-D945D23978FF}"/>
              </a:ext>
            </a:extLst>
          </p:cNvPr>
          <p:cNvSpPr txBox="1">
            <a:spLocks/>
          </p:cNvSpPr>
          <p:nvPr/>
        </p:nvSpPr>
        <p:spPr>
          <a:xfrm>
            <a:off x="4448153" y="4548395"/>
            <a:ext cx="6060413" cy="927693"/>
          </a:xfrm>
          <a:prstGeom prst="rect">
            <a:avLst/>
          </a:prstGeom>
        </p:spPr>
        <p:txBody>
          <a:bodyPr vert="horz" lIns="457135" tIns="45713" rIns="457135" bIns="45713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82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A6AC15-A5F3-4BFE-BA5E-5A97F5192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Felügyelt tanulás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BE7EE19-D7AF-4751-94A4-1B54C64B9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Rendelkezésre áll sok minta bemenet (adatok, leírók sorozata – </a:t>
            </a:r>
            <a:r>
              <a:rPr lang="hu-HU" sz="2400" dirty="0" err="1"/>
              <a:t>feature</a:t>
            </a:r>
            <a:r>
              <a:rPr lang="hu-HU" sz="2400" dirty="0"/>
              <a:t> </a:t>
            </a:r>
            <a:r>
              <a:rPr lang="hu-HU" sz="2400" dirty="0" err="1"/>
              <a:t>vector</a:t>
            </a:r>
            <a:r>
              <a:rPr lang="hu-HU" sz="2400" dirty="0"/>
              <a:t>) és a bemenethez tartozó elvárt kimenet is (tanár). </a:t>
            </a:r>
          </a:p>
          <a:p>
            <a:r>
              <a:rPr lang="hu-HU" sz="2400" dirty="0"/>
              <a:t>A tanulási folyamat során a rendszer egy függvényt próbál megtanulni, amely megfelelő leképzést ad a mintapontokra és megfelelő általánosítási képességgel rendelkezik a kimenetek meghatározásához.</a:t>
            </a:r>
          </a:p>
          <a:p>
            <a:r>
              <a:rPr lang="hu-HU" sz="2400" dirty="0"/>
              <a:t>A tanúló példákból jól általánosít</a:t>
            </a:r>
          </a:p>
          <a:p>
            <a:r>
              <a:rPr lang="hu-HU" sz="2400" dirty="0"/>
              <a:t>Az eredménye egy függvény, mely:</a:t>
            </a:r>
          </a:p>
          <a:p>
            <a:pPr lvl="1"/>
            <a:r>
              <a:rPr lang="fr-FR" sz="2200" dirty="0"/>
              <a:t>a meglevő mintapontokra j</a:t>
            </a:r>
            <a:r>
              <a:rPr lang="hu-HU" sz="2200" dirty="0"/>
              <a:t>ó</a:t>
            </a:r>
            <a:r>
              <a:rPr lang="fr-FR" sz="2200" dirty="0"/>
              <a:t>l k</a:t>
            </a:r>
            <a:r>
              <a:rPr lang="hu-HU" sz="2200" dirty="0"/>
              <a:t>é</a:t>
            </a:r>
            <a:r>
              <a:rPr lang="fr-FR" sz="2200" dirty="0"/>
              <a:t>pez le</a:t>
            </a:r>
            <a:endParaRPr lang="hu-HU" sz="2200" dirty="0"/>
          </a:p>
          <a:p>
            <a:pPr lvl="1"/>
            <a:r>
              <a:rPr lang="hu-HU" sz="2200" dirty="0"/>
              <a:t>általánosítható, azaz hasonló adatokon (új) jól működik</a:t>
            </a:r>
          </a:p>
          <a:p>
            <a:pPr marL="457200" lvl="1" indent="0">
              <a:buNone/>
            </a:pPr>
            <a:endParaRPr lang="hu-HU" sz="2200" dirty="0"/>
          </a:p>
          <a:p>
            <a:r>
              <a:rPr lang="hu-HU" sz="2400" dirty="0"/>
              <a:t>Példák:</a:t>
            </a:r>
          </a:p>
          <a:p>
            <a:pPr lvl="1"/>
            <a:r>
              <a:rPr lang="hu-HU" sz="2200" dirty="0"/>
              <a:t>Előrejelzés / </a:t>
            </a:r>
            <a:r>
              <a:rPr lang="hu-HU" sz="2200" dirty="0" err="1"/>
              <a:t>predikció</a:t>
            </a:r>
            <a:r>
              <a:rPr lang="hu-HU" sz="2200" dirty="0"/>
              <a:t> (függvényapproximáció)</a:t>
            </a:r>
          </a:p>
          <a:p>
            <a:pPr lvl="1"/>
            <a:r>
              <a:rPr lang="hu-HU" sz="2200" dirty="0"/>
              <a:t>Osztályozás (ismert osztályok)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9EFD6D9-2478-4E4C-BD87-6B3A0A922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863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ím 5">
            <a:extLst>
              <a:ext uri="{FF2B5EF4-FFF2-40B4-BE49-F238E27FC236}">
                <a16:creationId xmlns:a16="http://schemas.microsoft.com/office/drawing/2014/main" id="{FEADE606-90AA-41BA-8650-49B3657D5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b="1" dirty="0"/>
              <a:t>Nem felügyelt tanulás</a:t>
            </a:r>
            <a:endParaRPr lang="hu-HU" dirty="0"/>
          </a:p>
        </p:txBody>
      </p:sp>
      <p:sp>
        <p:nvSpPr>
          <p:cNvPr id="7" name="Tartalom helye 6">
            <a:extLst>
              <a:ext uri="{FF2B5EF4-FFF2-40B4-BE49-F238E27FC236}">
                <a16:creationId xmlns:a16="http://schemas.microsoft.com/office/drawing/2014/main" id="{56237052-CD52-44F0-B9B5-B0649E979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Az </a:t>
            </a:r>
            <a:r>
              <a:rPr lang="nb-NO" sz="2400" dirty="0"/>
              <a:t>elv</a:t>
            </a:r>
            <a:r>
              <a:rPr lang="hu-HU" sz="2400" dirty="0"/>
              <a:t>á</a:t>
            </a:r>
            <a:r>
              <a:rPr lang="nb-NO" sz="2400" dirty="0"/>
              <a:t>rt kimenet</a:t>
            </a:r>
            <a:r>
              <a:rPr lang="hu-HU" sz="2400" dirty="0"/>
              <a:t> ismeretlen („nincs külső segítség”)</a:t>
            </a:r>
            <a:endParaRPr lang="nb-NO" sz="2400" dirty="0"/>
          </a:p>
          <a:p>
            <a:r>
              <a:rPr lang="it-IT" sz="2400" dirty="0"/>
              <a:t>Visszajelz</a:t>
            </a:r>
            <a:r>
              <a:rPr lang="hu-HU" sz="2400" dirty="0"/>
              <a:t>é</a:t>
            </a:r>
            <a:r>
              <a:rPr lang="it-IT" sz="2400" dirty="0"/>
              <a:t>s n</a:t>
            </a:r>
            <a:r>
              <a:rPr lang="hu-HU" sz="2400" dirty="0"/>
              <a:t>á</a:t>
            </a:r>
            <a:r>
              <a:rPr lang="it-IT" sz="2400" dirty="0"/>
              <a:t>lk</a:t>
            </a:r>
            <a:r>
              <a:rPr lang="hu-HU" sz="2400" dirty="0"/>
              <a:t>ü</a:t>
            </a:r>
            <a:r>
              <a:rPr lang="it-IT" sz="2400" dirty="0"/>
              <a:t>l </a:t>
            </a:r>
            <a:r>
              <a:rPr lang="hu-HU" sz="2400" dirty="0"/>
              <a:t>é</a:t>
            </a:r>
            <a:r>
              <a:rPr lang="it-IT" sz="2400" dirty="0"/>
              <a:t>p</a:t>
            </a:r>
            <a:r>
              <a:rPr lang="hu-HU" sz="2400" dirty="0"/>
              <a:t>í</a:t>
            </a:r>
            <a:r>
              <a:rPr lang="it-IT" sz="2400" dirty="0"/>
              <a:t>ti a modellt</a:t>
            </a:r>
          </a:p>
          <a:p>
            <a:r>
              <a:rPr lang="hu-HU" sz="2400" dirty="0"/>
              <a:t>A cél: szabályok, összefüggések keresése (ismeretfeltárás).</a:t>
            </a:r>
          </a:p>
          <a:p>
            <a:endParaRPr lang="hu-HU" sz="2400" dirty="0"/>
          </a:p>
          <a:p>
            <a:r>
              <a:rPr lang="hu-HU" sz="2400" dirty="0"/>
              <a:t>Példák</a:t>
            </a:r>
          </a:p>
          <a:p>
            <a:pPr lvl="1"/>
            <a:r>
              <a:rPr lang="hu-HU" sz="2200" dirty="0" err="1"/>
              <a:t>Klaszterezés</a:t>
            </a:r>
            <a:r>
              <a:rPr lang="hu-HU" sz="2200" dirty="0"/>
              <a:t>: adatok automatikusan kialakított osztályokba sorolása valamilyen hasonlóság, vagy különbözőség alapján</a:t>
            </a:r>
          </a:p>
          <a:p>
            <a:pPr lvl="1"/>
            <a:r>
              <a:rPr lang="hu-HU" sz="2200" dirty="0"/>
              <a:t>Valószínűség-eloszlás becslése</a:t>
            </a:r>
          </a:p>
          <a:p>
            <a:pPr lvl="1"/>
            <a:r>
              <a:rPr lang="hu-HU" sz="2200" dirty="0"/>
              <a:t>Összefüggések keresése (a jellemzők között)</a:t>
            </a:r>
          </a:p>
          <a:p>
            <a:pPr lvl="1"/>
            <a:r>
              <a:rPr lang="hu-HU" sz="2200" dirty="0"/>
              <a:t>Dimenziószám csökkentése</a:t>
            </a:r>
          </a:p>
          <a:p>
            <a:endParaRPr lang="hu-HU" sz="2400" dirty="0"/>
          </a:p>
          <a:p>
            <a:endParaRPr lang="hu-HU" sz="2400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B2268C4-7C4E-44FC-8410-DDEA23D4B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73A5A-C8CB-4ABD-951B-701F92E2AA2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735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311DAF-33EC-43D3-AC22-53733BD5E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Megerősítéses tanulás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0E76F0B-79CD-46F0-BC35-6EAB32EA8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Előzetes információ nélkül („próba szerencse”)</a:t>
            </a:r>
          </a:p>
          <a:p>
            <a:r>
              <a:rPr lang="hu-HU" dirty="0"/>
              <a:t>A bemenő adatok: állapotmegfigyelések és jutalmak (</a:t>
            </a:r>
            <a:r>
              <a:rPr lang="hu-HU" dirty="0" err="1"/>
              <a:t>pl</a:t>
            </a:r>
            <a:r>
              <a:rPr lang="hu-HU" dirty="0"/>
              <a:t> pontok, érték, stb.)</a:t>
            </a:r>
          </a:p>
          <a:p>
            <a:r>
              <a:rPr lang="hu-HU" dirty="0"/>
              <a:t>Cél: optimális stratégia a maximális jutalom eléréséhez</a:t>
            </a:r>
          </a:p>
          <a:p>
            <a:r>
              <a:rPr lang="hu-HU" dirty="0"/>
              <a:t>Aktív tanulás (szemben a </a:t>
            </a:r>
            <a:r>
              <a:rPr lang="hu-HU" dirty="0" err="1"/>
              <a:t>felügyelttel</a:t>
            </a:r>
            <a:r>
              <a:rPr lang="hu-HU" dirty="0"/>
              <a:t>, ahol a tanuló adatbázis előre adott) hiszen a lépéseket a rendszer választja, melyekre késleltetetten, gyakran indirekt módon kap visszajelzést.</a:t>
            </a:r>
          </a:p>
          <a:p>
            <a:r>
              <a:rPr lang="hu-HU" dirty="0"/>
              <a:t>Leggyakoribb módszere: neurális hálózatok</a:t>
            </a:r>
          </a:p>
          <a:p>
            <a:endParaRPr lang="hu-HU" dirty="0"/>
          </a:p>
          <a:p>
            <a:r>
              <a:rPr lang="hu-HU" dirty="0"/>
              <a:t>Példák:</a:t>
            </a:r>
          </a:p>
          <a:p>
            <a:pPr lvl="1"/>
            <a:r>
              <a:rPr lang="hu-HU" dirty="0"/>
              <a:t>Döntéstámogatás (robot, játékok: sakk, </a:t>
            </a:r>
            <a:r>
              <a:rPr lang="hu-HU" dirty="0" err="1"/>
              <a:t>stb</a:t>
            </a:r>
            <a:r>
              <a:rPr lang="hu-HU" dirty="0"/>
              <a:t>)</a:t>
            </a:r>
          </a:p>
          <a:p>
            <a:pPr lvl="1"/>
            <a:r>
              <a:rPr lang="hu-HU" dirty="0"/>
              <a:t>Autonóm rendszerek</a:t>
            </a:r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0924E14-803A-4361-82F2-1C97DB346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444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C37C23F-280B-4E04-BC1F-A6BB2F711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Gépi tanulás </a:t>
            </a:r>
            <a:r>
              <a:rPr lang="hu-HU" dirty="0" err="1"/>
              <a:t>vs</a:t>
            </a:r>
            <a:r>
              <a:rPr lang="hu-HU" dirty="0"/>
              <a:t> Mély tanulás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A8507764-AE9E-4D6D-8946-3C83C71E5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9512" y="1472676"/>
            <a:ext cx="10012976" cy="4883674"/>
          </a:xfrm>
        </p:spPr>
      </p:pic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F46DADC-E8B6-4B1A-89E7-10CCE1981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88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A56A6E2-42A3-4543-BC04-BC2AB05F4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Folyamata</a:t>
            </a:r>
          </a:p>
        </p:txBody>
      </p:sp>
      <p:graphicFrame>
        <p:nvGraphicFramePr>
          <p:cNvPr id="5" name="Tartalom helye 4">
            <a:extLst>
              <a:ext uri="{FF2B5EF4-FFF2-40B4-BE49-F238E27FC236}">
                <a16:creationId xmlns:a16="http://schemas.microsoft.com/office/drawing/2014/main" id="{6925CEF2-82B5-4FBD-A2A4-C87CB137C4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91975947"/>
              </p:ext>
            </p:extLst>
          </p:nvPr>
        </p:nvGraphicFramePr>
        <p:xfrm>
          <a:off x="56470" y="1294493"/>
          <a:ext cx="12135530" cy="52444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DA4AB6C-67F5-41E5-B6FC-6D5D36AE5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03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2F8AD42-1064-40CB-8A37-E964E9891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Gépi tanulás folyamata</a:t>
            </a:r>
          </a:p>
        </p:txBody>
      </p:sp>
      <p:pic>
        <p:nvPicPr>
          <p:cNvPr id="6" name="Tartalom helye 5">
            <a:extLst>
              <a:ext uri="{FF2B5EF4-FFF2-40B4-BE49-F238E27FC236}">
                <a16:creationId xmlns:a16="http://schemas.microsoft.com/office/drawing/2014/main" id="{9F3DEF51-2914-4E3F-A205-A50ADD87AC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05398" y="1317448"/>
            <a:ext cx="6581204" cy="5540552"/>
          </a:xfrm>
        </p:spPr>
      </p:pic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AB97426E-78ED-4464-A79B-FCB5E8A7A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693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zöveg helye 2">
            <a:extLst>
              <a:ext uri="{FF2B5EF4-FFF2-40B4-BE49-F238E27FC236}">
                <a16:creationId xmlns:a16="http://schemas.microsoft.com/office/drawing/2014/main" id="{B210E66C-6113-4950-80EC-6636B7BFD1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4800" y="2317485"/>
            <a:ext cx="12122046" cy="4170372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Adatok megszerzése, gyűjtése és tárolása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 err="1">
                <a:solidFill>
                  <a:srgbClr val="000000"/>
                </a:solidFill>
              </a:rPr>
              <a:t>Discovery</a:t>
            </a:r>
            <a:r>
              <a:rPr lang="hu-HU" sz="2200" dirty="0">
                <a:solidFill>
                  <a:srgbClr val="000000"/>
                </a:solidFill>
              </a:rPr>
              <a:t> – a </a:t>
            </a:r>
            <a:r>
              <a:rPr lang="hu-HU" sz="2200" dirty="0" err="1">
                <a:solidFill>
                  <a:srgbClr val="000000"/>
                </a:solidFill>
              </a:rPr>
              <a:t>domain</a:t>
            </a:r>
            <a:r>
              <a:rPr lang="hu-HU" sz="2200" dirty="0">
                <a:solidFill>
                  <a:srgbClr val="000000"/>
                </a:solidFill>
              </a:rPr>
              <a:t>, probléma megértése (kérdezzük meg a helyes kérdéseket)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Adat integrálás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Adatfeldolgozás, előkészítés és tisztítás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Feltáró adatelemzés / Vizuális adatelemzés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Leírók kiválasztása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Egy vagy több potenciális modell és algoritmus kiválasztása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 kiválasztott algoritmusok használata: betanítás, modell építés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Az eredmények mérése és javítása (</a:t>
            </a:r>
            <a:r>
              <a:rPr lang="hu-HU" sz="2200" dirty="0" err="1">
                <a:solidFill>
                  <a:srgbClr val="000000"/>
                </a:solidFill>
              </a:rPr>
              <a:t>validálás</a:t>
            </a:r>
            <a:r>
              <a:rPr lang="hu-HU" sz="2200" dirty="0">
                <a:solidFill>
                  <a:srgbClr val="000000"/>
                </a:solidFill>
              </a:rPr>
              <a:t> és hangolás)</a:t>
            </a:r>
          </a:p>
          <a:p>
            <a:pPr marL="342900" indent="-342900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hu-HU" sz="2200" dirty="0">
                <a:solidFill>
                  <a:srgbClr val="000000"/>
                </a:solidFill>
              </a:rPr>
              <a:t>Az eredmények bemutatása – vizualizáció, </a:t>
            </a:r>
            <a:r>
              <a:rPr lang="hu-HU" sz="2200" dirty="0" err="1">
                <a:solidFill>
                  <a:srgbClr val="000000"/>
                </a:solidFill>
              </a:rPr>
              <a:t>storytelling</a:t>
            </a:r>
            <a:endParaRPr lang="hu-HU" sz="2200" dirty="0">
              <a:solidFill>
                <a:srgbClr val="000000"/>
              </a:solidFill>
            </a:endParaRPr>
          </a:p>
        </p:txBody>
      </p:sp>
      <p:sp>
        <p:nvSpPr>
          <p:cNvPr id="66" name="Slide Number Placeholder 6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997E989-D798-4C62-8E93-3D2D613C2488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2" name="Title 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b="1" dirty="0">
                <a:gradFill>
                  <a:gsLst>
                    <a:gs pos="15000">
                      <a:schemeClr val="bg1"/>
                    </a:gs>
                    <a:gs pos="47000">
                      <a:schemeClr val="bg1"/>
                    </a:gs>
                  </a:gsLst>
                  <a:lin ang="5400000" scaled="1"/>
                </a:gradFill>
              </a:rPr>
              <a:t>Elemzési folyamat</a:t>
            </a:r>
            <a:endParaRPr lang="en-US" b="1" dirty="0">
              <a:gradFill>
                <a:gsLst>
                  <a:gs pos="15000">
                    <a:schemeClr val="bg1"/>
                  </a:gs>
                  <a:gs pos="47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11" name="Folyamatábra: Bekötés 10">
            <a:extLst>
              <a:ext uri="{FF2B5EF4-FFF2-40B4-BE49-F238E27FC236}">
                <a16:creationId xmlns:a16="http://schemas.microsoft.com/office/drawing/2014/main" id="{E90BEB34-917D-4098-A028-880090E35686}"/>
              </a:ext>
            </a:extLst>
          </p:cNvPr>
          <p:cNvSpPr/>
          <p:nvPr/>
        </p:nvSpPr>
        <p:spPr>
          <a:xfrm flipV="1">
            <a:off x="5711252" y="2463954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Folyamatábra: Bekötés 22">
            <a:extLst>
              <a:ext uri="{FF2B5EF4-FFF2-40B4-BE49-F238E27FC236}">
                <a16:creationId xmlns:a16="http://schemas.microsoft.com/office/drawing/2014/main" id="{6FBBDBA6-AA5F-4523-858A-7BE58A389A34}"/>
              </a:ext>
            </a:extLst>
          </p:cNvPr>
          <p:cNvSpPr/>
          <p:nvPr/>
        </p:nvSpPr>
        <p:spPr>
          <a:xfrm flipV="1">
            <a:off x="6058523" y="2463954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aphicFrame>
        <p:nvGraphicFramePr>
          <p:cNvPr id="24" name="Diagram 23">
            <a:extLst>
              <a:ext uri="{FF2B5EF4-FFF2-40B4-BE49-F238E27FC236}">
                <a16:creationId xmlns:a16="http://schemas.microsoft.com/office/drawing/2014/main" id="{D68E1A49-8381-435D-9946-1F5323085F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3121262"/>
              </p:ext>
            </p:extLst>
          </p:nvPr>
        </p:nvGraphicFramePr>
        <p:xfrm>
          <a:off x="8722681" y="24413"/>
          <a:ext cx="3494301" cy="26494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5" name="Folyamatábra: Bekötés 24">
            <a:extLst>
              <a:ext uri="{FF2B5EF4-FFF2-40B4-BE49-F238E27FC236}">
                <a16:creationId xmlns:a16="http://schemas.microsoft.com/office/drawing/2014/main" id="{B3034519-3D40-41E2-B81B-3ADDAB8ED79D}"/>
              </a:ext>
            </a:extLst>
          </p:cNvPr>
          <p:cNvSpPr/>
          <p:nvPr/>
        </p:nvSpPr>
        <p:spPr>
          <a:xfrm flipV="1">
            <a:off x="9871415" y="2855103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Folyamatábra: Bekötés 25">
            <a:extLst>
              <a:ext uri="{FF2B5EF4-FFF2-40B4-BE49-F238E27FC236}">
                <a16:creationId xmlns:a16="http://schemas.microsoft.com/office/drawing/2014/main" id="{12F88B43-1586-4226-829C-D2F0F5AC2B13}"/>
              </a:ext>
            </a:extLst>
          </p:cNvPr>
          <p:cNvSpPr/>
          <p:nvPr/>
        </p:nvSpPr>
        <p:spPr>
          <a:xfrm flipV="1">
            <a:off x="2524326" y="3248166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7" name="Folyamatábra: Bekötés 26">
            <a:extLst>
              <a:ext uri="{FF2B5EF4-FFF2-40B4-BE49-F238E27FC236}">
                <a16:creationId xmlns:a16="http://schemas.microsoft.com/office/drawing/2014/main" id="{646FCF5C-F1E8-4001-8C60-151E9595BDA2}"/>
              </a:ext>
            </a:extLst>
          </p:cNvPr>
          <p:cNvSpPr/>
          <p:nvPr/>
        </p:nvSpPr>
        <p:spPr>
          <a:xfrm flipV="1">
            <a:off x="5224189" y="3650675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Folyamatábra: Bekötés 27">
            <a:extLst>
              <a:ext uri="{FF2B5EF4-FFF2-40B4-BE49-F238E27FC236}">
                <a16:creationId xmlns:a16="http://schemas.microsoft.com/office/drawing/2014/main" id="{01CD63DC-600F-4E9F-BE44-087950D0EF8E}"/>
              </a:ext>
            </a:extLst>
          </p:cNvPr>
          <p:cNvSpPr/>
          <p:nvPr/>
        </p:nvSpPr>
        <p:spPr>
          <a:xfrm flipV="1">
            <a:off x="6160955" y="4079254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9" name="Folyamatábra: Bekötés 28">
            <a:extLst>
              <a:ext uri="{FF2B5EF4-FFF2-40B4-BE49-F238E27FC236}">
                <a16:creationId xmlns:a16="http://schemas.microsoft.com/office/drawing/2014/main" id="{3050B0E6-049A-4E95-AD54-80C8232A2FF4}"/>
              </a:ext>
            </a:extLst>
          </p:cNvPr>
          <p:cNvSpPr/>
          <p:nvPr/>
        </p:nvSpPr>
        <p:spPr>
          <a:xfrm flipV="1">
            <a:off x="5840366" y="4079254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0" name="Folyamatábra: Bekötés 29">
            <a:extLst>
              <a:ext uri="{FF2B5EF4-FFF2-40B4-BE49-F238E27FC236}">
                <a16:creationId xmlns:a16="http://schemas.microsoft.com/office/drawing/2014/main" id="{325BA511-7777-403F-B670-97AC42FAF88E}"/>
              </a:ext>
            </a:extLst>
          </p:cNvPr>
          <p:cNvSpPr/>
          <p:nvPr/>
        </p:nvSpPr>
        <p:spPr>
          <a:xfrm flipV="1">
            <a:off x="3186239" y="4490125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1" name="Folyamatábra: Bekötés 30">
            <a:extLst>
              <a:ext uri="{FF2B5EF4-FFF2-40B4-BE49-F238E27FC236}">
                <a16:creationId xmlns:a16="http://schemas.microsoft.com/office/drawing/2014/main" id="{A90E70FD-7C76-4B17-BF90-7BD109B5DCB2}"/>
              </a:ext>
            </a:extLst>
          </p:cNvPr>
          <p:cNvSpPr/>
          <p:nvPr/>
        </p:nvSpPr>
        <p:spPr>
          <a:xfrm flipV="1">
            <a:off x="6481544" y="4079254"/>
            <a:ext cx="209863" cy="209862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Folyamatábra: Bekötés 32">
            <a:extLst>
              <a:ext uri="{FF2B5EF4-FFF2-40B4-BE49-F238E27FC236}">
                <a16:creationId xmlns:a16="http://schemas.microsoft.com/office/drawing/2014/main" id="{477E390F-FB7C-4797-A055-10B70A093D67}"/>
              </a:ext>
            </a:extLst>
          </p:cNvPr>
          <p:cNvSpPr/>
          <p:nvPr/>
        </p:nvSpPr>
        <p:spPr>
          <a:xfrm flipV="1">
            <a:off x="7774668" y="4910948"/>
            <a:ext cx="209863" cy="209862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4" name="Folyamatábra: Bekötés 33">
            <a:extLst>
              <a:ext uri="{FF2B5EF4-FFF2-40B4-BE49-F238E27FC236}">
                <a16:creationId xmlns:a16="http://schemas.microsoft.com/office/drawing/2014/main" id="{EE1FC5F8-1BA8-4169-89A7-412BAC96791C}"/>
              </a:ext>
            </a:extLst>
          </p:cNvPr>
          <p:cNvSpPr/>
          <p:nvPr/>
        </p:nvSpPr>
        <p:spPr>
          <a:xfrm flipV="1">
            <a:off x="7432391" y="4910948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Folyamatábra: Bekötés 17">
            <a:extLst>
              <a:ext uri="{FF2B5EF4-FFF2-40B4-BE49-F238E27FC236}">
                <a16:creationId xmlns:a16="http://schemas.microsoft.com/office/drawing/2014/main" id="{458471BA-1D56-47DE-A585-CDEAD7A00866}"/>
              </a:ext>
            </a:extLst>
          </p:cNvPr>
          <p:cNvSpPr/>
          <p:nvPr/>
        </p:nvSpPr>
        <p:spPr>
          <a:xfrm flipV="1">
            <a:off x="7217534" y="5710827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9" name="Folyamatábra: Bekötés 18">
            <a:extLst>
              <a:ext uri="{FF2B5EF4-FFF2-40B4-BE49-F238E27FC236}">
                <a16:creationId xmlns:a16="http://schemas.microsoft.com/office/drawing/2014/main" id="{DC80AADF-2CD9-4A22-AE60-19CC29989682}"/>
              </a:ext>
            </a:extLst>
          </p:cNvPr>
          <p:cNvSpPr/>
          <p:nvPr/>
        </p:nvSpPr>
        <p:spPr>
          <a:xfrm flipV="1">
            <a:off x="7564805" y="5710827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1" name="Folyamatábra: Bekötés 20">
            <a:extLst>
              <a:ext uri="{FF2B5EF4-FFF2-40B4-BE49-F238E27FC236}">
                <a16:creationId xmlns:a16="http://schemas.microsoft.com/office/drawing/2014/main" id="{1DBA31AC-3F41-4857-916E-046D71BBF0C2}"/>
              </a:ext>
            </a:extLst>
          </p:cNvPr>
          <p:cNvSpPr/>
          <p:nvPr/>
        </p:nvSpPr>
        <p:spPr>
          <a:xfrm flipV="1">
            <a:off x="6888699" y="6133167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Folyamatábra: Bekötés 21">
            <a:extLst>
              <a:ext uri="{FF2B5EF4-FFF2-40B4-BE49-F238E27FC236}">
                <a16:creationId xmlns:a16="http://schemas.microsoft.com/office/drawing/2014/main" id="{1BB02962-AD03-4D0E-AFB1-3C1F941CD14C}"/>
              </a:ext>
            </a:extLst>
          </p:cNvPr>
          <p:cNvSpPr/>
          <p:nvPr/>
        </p:nvSpPr>
        <p:spPr>
          <a:xfrm flipV="1">
            <a:off x="7235970" y="6133167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5" name="Folyamatábra: Bekötés 34">
            <a:extLst>
              <a:ext uri="{FF2B5EF4-FFF2-40B4-BE49-F238E27FC236}">
                <a16:creationId xmlns:a16="http://schemas.microsoft.com/office/drawing/2014/main" id="{C7B1B601-C091-43F7-9DF1-9FFFD3FDD18E}"/>
              </a:ext>
            </a:extLst>
          </p:cNvPr>
          <p:cNvSpPr/>
          <p:nvPr/>
        </p:nvSpPr>
        <p:spPr>
          <a:xfrm flipV="1">
            <a:off x="5510594" y="3650675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6" name="Folyamatábra: Bekötés 35">
            <a:extLst>
              <a:ext uri="{FF2B5EF4-FFF2-40B4-BE49-F238E27FC236}">
                <a16:creationId xmlns:a16="http://schemas.microsoft.com/office/drawing/2014/main" id="{968291D7-71F6-4A77-AE3D-B8444B064B2D}"/>
              </a:ext>
            </a:extLst>
          </p:cNvPr>
          <p:cNvSpPr/>
          <p:nvPr/>
        </p:nvSpPr>
        <p:spPr>
          <a:xfrm flipV="1">
            <a:off x="2845747" y="4490125"/>
            <a:ext cx="209863" cy="209862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7" name="Folyamatábra: Bekötés 36">
            <a:extLst>
              <a:ext uri="{FF2B5EF4-FFF2-40B4-BE49-F238E27FC236}">
                <a16:creationId xmlns:a16="http://schemas.microsoft.com/office/drawing/2014/main" id="{0CEADDD0-50C0-400B-977D-F2D3D1C56E58}"/>
              </a:ext>
            </a:extLst>
          </p:cNvPr>
          <p:cNvSpPr/>
          <p:nvPr/>
        </p:nvSpPr>
        <p:spPr>
          <a:xfrm flipV="1">
            <a:off x="8188328" y="5310092"/>
            <a:ext cx="209863" cy="209862"/>
          </a:xfrm>
          <a:prstGeom prst="flowChartConnector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8" name="Folyamatábra: Bekötés 37">
            <a:extLst>
              <a:ext uri="{FF2B5EF4-FFF2-40B4-BE49-F238E27FC236}">
                <a16:creationId xmlns:a16="http://schemas.microsoft.com/office/drawing/2014/main" id="{6FB199BB-FD66-4C5E-A978-E68EBE842E8A}"/>
              </a:ext>
            </a:extLst>
          </p:cNvPr>
          <p:cNvSpPr/>
          <p:nvPr/>
        </p:nvSpPr>
        <p:spPr>
          <a:xfrm flipV="1">
            <a:off x="7846051" y="5310092"/>
            <a:ext cx="209863" cy="209862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0074007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3" id="{6EFBBBA6-D918-6643-9690-A16DF43978CD}" vid="{7D925495-A1F2-334E-BCE2-B8E8FC3C275C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E8B0AB9FCF381429FB2350922936550" ma:contentTypeVersion="5" ma:contentTypeDescription="Create a new document." ma:contentTypeScope="" ma:versionID="589e65b809d9402ab8dceca0230ce288">
  <xsd:schema xmlns:xsd="http://www.w3.org/2001/XMLSchema" xmlns:xs="http://www.w3.org/2001/XMLSchema" xmlns:p="http://schemas.microsoft.com/office/2006/metadata/properties" xmlns:ns2="740ca137-556d-4ba7-9f00-9f05a5f8f8be" xmlns:ns3="9d5173b9-cce4-49bf-87fc-5ad4908b0ccf" targetNamespace="http://schemas.microsoft.com/office/2006/metadata/properties" ma:root="true" ma:fieldsID="927fbe94633d396d0a875b9787c405b2" ns2:_="" ns3:_="">
    <xsd:import namespace="740ca137-556d-4ba7-9f00-9f05a5f8f8be"/>
    <xsd:import namespace="9d5173b9-cce4-49bf-87fc-5ad4908b0ccf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ca137-556d-4ba7-9f00-9f05a5f8f8b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5173b9-cce4-49bf-87fc-5ad4908b0cc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9509FC8-CF49-4469-B691-AB928BF2A94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A01FE4C-121F-4B4A-BDD7-010B08DC73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ca137-556d-4ba7-9f00-9f05a5f8f8be"/>
    <ds:schemaRef ds:uri="9d5173b9-cce4-49bf-87fc-5ad4908b0cc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514F066-4366-4B85-935A-7C5D6FE0786A}">
  <ds:schemaRefs>
    <ds:schemaRef ds:uri="http://schemas.microsoft.com/office/2006/documentManagement/types"/>
    <ds:schemaRef ds:uri="740ca137-556d-4ba7-9f00-9f05a5f8f8be"/>
    <ds:schemaRef ds:uri="http://purl.org/dc/elements/1.1/"/>
    <ds:schemaRef ds:uri="http://schemas.microsoft.com/office/infopath/2007/PartnerControls"/>
    <ds:schemaRef ds:uri="9d5173b9-cce4-49bf-87fc-5ad4908b0ccf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Telekom01</Template>
  <TotalTime>4933</TotalTime>
  <Words>949</Words>
  <Application>Microsoft Office PowerPoint</Application>
  <PresentationFormat>Szélesvásznú</PresentationFormat>
  <Paragraphs>152</Paragraphs>
  <Slides>20</Slides>
  <Notes>7</Notes>
  <HiddenSlides>1</HiddenSlides>
  <MMClips>0</MMClips>
  <ScaleCrop>false</ScaleCrop>
  <HeadingPairs>
    <vt:vector size="6" baseType="variant">
      <vt:variant>
        <vt:lpstr>Használt betűtípusok</vt:lpstr>
      </vt:variant>
      <vt:variant>
        <vt:i4>10</vt:i4>
      </vt:variant>
      <vt:variant>
        <vt:lpstr>Téma</vt:lpstr>
      </vt:variant>
      <vt:variant>
        <vt:i4>2</vt:i4>
      </vt:variant>
      <vt:variant>
        <vt:lpstr>Diacímek</vt:lpstr>
      </vt:variant>
      <vt:variant>
        <vt:i4>20</vt:i4>
      </vt:variant>
    </vt:vector>
  </HeadingPairs>
  <TitlesOfParts>
    <vt:vector size="32" baseType="lpstr">
      <vt:lpstr>Arial</vt:lpstr>
      <vt:lpstr>Calibri</vt:lpstr>
      <vt:lpstr>Calibri Light</vt:lpstr>
      <vt:lpstr>Cambria Math</vt:lpstr>
      <vt:lpstr>Courier New</vt:lpstr>
      <vt:lpstr>Segoe UI</vt:lpstr>
      <vt:lpstr>Segoe UI Semibold</vt:lpstr>
      <vt:lpstr>Segoe UI Semilight</vt:lpstr>
      <vt:lpstr>Titillium</vt:lpstr>
      <vt:lpstr>Wingdings</vt:lpstr>
      <vt:lpstr>Thème Office</vt:lpstr>
      <vt:lpstr>Office Theme</vt:lpstr>
      <vt:lpstr>Mesterséges Intelligencia</vt:lpstr>
      <vt:lpstr>Gépi tanulás (Machine Learning)</vt:lpstr>
      <vt:lpstr>Felügyelt tanulás</vt:lpstr>
      <vt:lpstr>Nem felügyelt tanulás</vt:lpstr>
      <vt:lpstr>Megerősítéses tanulás</vt:lpstr>
      <vt:lpstr>Gépi tanulás vs Mély tanulás</vt:lpstr>
      <vt:lpstr>Folyamata</vt:lpstr>
      <vt:lpstr>Gépi tanulás folyamata</vt:lpstr>
      <vt:lpstr>Elemzési folyamat</vt:lpstr>
      <vt:lpstr>PowerPoint-bemutató</vt:lpstr>
      <vt:lpstr>Gépi tanulási algoritmusok térképe</vt:lpstr>
      <vt:lpstr>Bináris klasszifikáció / osztályozás</vt:lpstr>
      <vt:lpstr>Példa (Időjárásjelentés)</vt:lpstr>
      <vt:lpstr>Többosztályos klasszifikáció</vt:lpstr>
      <vt:lpstr>Példa (Orvosi diagnózis)</vt:lpstr>
      <vt:lpstr>Regresszió</vt:lpstr>
      <vt:lpstr>Példa (Ingatlanpiac)</vt:lpstr>
      <vt:lpstr>Klaszterezés</vt:lpstr>
      <vt:lpstr>Példa (vásárlási szokások)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Adam Tarcsi;Pál Tamás;Nagyfi Richárd</dc:creator>
  <cp:lastModifiedBy>Tarcsi Ádám</cp:lastModifiedBy>
  <cp:revision>384</cp:revision>
  <cp:lastPrinted>2018-02-08T09:25:59Z</cp:lastPrinted>
  <dcterms:created xsi:type="dcterms:W3CDTF">2018-02-01T14:05:08Z</dcterms:created>
  <dcterms:modified xsi:type="dcterms:W3CDTF">2019-04-22T21:45:57Z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0x010100BE8B0AB9FCF381429FB2350922936550</vt:lpwstr>
  </property>
</Properties>
</file>